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av" ContentType="audio/x-wav"/>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819" r:id="rId1"/>
  </p:sldMasterIdLst>
  <p:notesMasterIdLst>
    <p:notesMasterId r:id="rId30"/>
  </p:notesMasterIdLst>
  <p:handoutMasterIdLst>
    <p:handoutMasterId r:id="rId31"/>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84" r:id="rId19"/>
    <p:sldId id="285" r:id="rId20"/>
    <p:sldId id="275" r:id="rId21"/>
    <p:sldId id="276" r:id="rId22"/>
    <p:sldId id="286" r:id="rId23"/>
    <p:sldId id="278" r:id="rId24"/>
    <p:sldId id="287" r:id="rId25"/>
    <p:sldId id="288" r:id="rId26"/>
    <p:sldId id="289" r:id="rId27"/>
    <p:sldId id="290" r:id="rId28"/>
    <p:sldId id="283" r:id="rId29"/>
  </p:sldIdLst>
  <p:sldSz cx="9144000" cy="6858000" type="screen4x3"/>
  <p:notesSz cx="6648450" cy="9782175"/>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81">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66CC"/>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CC"/>
    <a:srgbClr val="FFFFFF"/>
    <a:srgbClr val="FF66CC"/>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8" autoAdjust="0"/>
    <p:restoredTop sz="90065" autoAdjust="0"/>
  </p:normalViewPr>
  <p:slideViewPr>
    <p:cSldViewPr>
      <p:cViewPr varScale="1">
        <p:scale>
          <a:sx n="108" d="100"/>
          <a:sy n="108" d="100"/>
        </p:scale>
        <p:origin x="1626" y="1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4" d="100"/>
          <a:sy n="54" d="100"/>
        </p:scale>
        <p:origin x="-2658" y="-78"/>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7971A4D8-1C60-496F-9AF8-F52D1B7C35A7}"/>
              </a:ext>
            </a:extLst>
          </p:cNvPr>
          <p:cNvSpPr>
            <a:spLocks noGrp="1" noChangeArrowheads="1"/>
          </p:cNvSpPr>
          <p:nvPr>
            <p:ph type="hdr" sz="quarter"/>
          </p:nvPr>
        </p:nvSpPr>
        <p:spPr bwMode="auto">
          <a:xfrm>
            <a:off x="0" y="0"/>
            <a:ext cx="2881313" cy="488950"/>
          </a:xfrm>
          <a:prstGeom prst="rect">
            <a:avLst/>
          </a:prstGeom>
          <a:noFill/>
          <a:ln w="9525">
            <a:noFill/>
            <a:miter lim="800000"/>
            <a:headEnd/>
            <a:tailEnd/>
          </a:ln>
          <a:effectLst/>
        </p:spPr>
        <p:txBody>
          <a:bodyPr vert="horz" wrap="square" lIns="93878" tIns="46939" rIns="93878" bIns="46939" numCol="1" anchor="t" anchorCtr="0" compatLnSpc="1">
            <a:prstTxWarp prst="textNoShape">
              <a:avLst/>
            </a:prstTxWarp>
          </a:bodyPr>
          <a:lstStyle>
            <a:lvl1pPr algn="l" defTabSz="938213">
              <a:defRPr sz="1200"/>
            </a:lvl1pPr>
          </a:lstStyle>
          <a:p>
            <a:pPr>
              <a:defRPr/>
            </a:pPr>
            <a:endParaRPr lang="zh-CN" altLang="en-US"/>
          </a:p>
        </p:txBody>
      </p:sp>
      <p:sp>
        <p:nvSpPr>
          <p:cNvPr id="34819" name="Rectangle 3">
            <a:extLst>
              <a:ext uri="{FF2B5EF4-FFF2-40B4-BE49-F238E27FC236}">
                <a16:creationId xmlns:a16="http://schemas.microsoft.com/office/drawing/2014/main" id="{6145A641-5EBC-4D58-840A-20A752F18044}"/>
              </a:ext>
            </a:extLst>
          </p:cNvPr>
          <p:cNvSpPr>
            <a:spLocks noGrp="1" noChangeArrowheads="1"/>
          </p:cNvSpPr>
          <p:nvPr>
            <p:ph type="dt" sz="quarter" idx="1"/>
          </p:nvPr>
        </p:nvSpPr>
        <p:spPr bwMode="auto">
          <a:xfrm>
            <a:off x="3767138" y="0"/>
            <a:ext cx="2881312" cy="488950"/>
          </a:xfrm>
          <a:prstGeom prst="rect">
            <a:avLst/>
          </a:prstGeom>
          <a:noFill/>
          <a:ln w="9525">
            <a:noFill/>
            <a:miter lim="800000"/>
            <a:headEnd/>
            <a:tailEnd/>
          </a:ln>
          <a:effectLst/>
        </p:spPr>
        <p:txBody>
          <a:bodyPr vert="horz" wrap="square" lIns="93878" tIns="46939" rIns="93878" bIns="46939" numCol="1" anchor="t" anchorCtr="0" compatLnSpc="1">
            <a:prstTxWarp prst="textNoShape">
              <a:avLst/>
            </a:prstTxWarp>
          </a:bodyPr>
          <a:lstStyle>
            <a:lvl1pPr algn="r" defTabSz="938213">
              <a:defRPr sz="1200"/>
            </a:lvl1pPr>
          </a:lstStyle>
          <a:p>
            <a:pPr>
              <a:defRPr/>
            </a:pPr>
            <a:endParaRPr lang="en-US" altLang="zh-CN"/>
          </a:p>
        </p:txBody>
      </p:sp>
      <p:sp>
        <p:nvSpPr>
          <p:cNvPr id="34820" name="Rectangle 4">
            <a:extLst>
              <a:ext uri="{FF2B5EF4-FFF2-40B4-BE49-F238E27FC236}">
                <a16:creationId xmlns:a16="http://schemas.microsoft.com/office/drawing/2014/main" id="{A5A49E76-00E8-4643-81F2-0595EFB0D325}"/>
              </a:ext>
            </a:extLst>
          </p:cNvPr>
          <p:cNvSpPr>
            <a:spLocks noGrp="1" noChangeArrowheads="1"/>
          </p:cNvSpPr>
          <p:nvPr>
            <p:ph type="ftr" sz="quarter" idx="2"/>
          </p:nvPr>
        </p:nvSpPr>
        <p:spPr bwMode="auto">
          <a:xfrm>
            <a:off x="0" y="9293225"/>
            <a:ext cx="2881313" cy="488950"/>
          </a:xfrm>
          <a:prstGeom prst="rect">
            <a:avLst/>
          </a:prstGeom>
          <a:noFill/>
          <a:ln w="9525">
            <a:noFill/>
            <a:miter lim="800000"/>
            <a:headEnd/>
            <a:tailEnd/>
          </a:ln>
          <a:effectLst/>
        </p:spPr>
        <p:txBody>
          <a:bodyPr vert="horz" wrap="square" lIns="93878" tIns="46939" rIns="93878" bIns="46939" numCol="1" anchor="b" anchorCtr="0" compatLnSpc="1">
            <a:prstTxWarp prst="textNoShape">
              <a:avLst/>
            </a:prstTxWarp>
          </a:bodyPr>
          <a:lstStyle>
            <a:lvl1pPr algn="l" defTabSz="938213">
              <a:defRPr sz="1200"/>
            </a:lvl1pPr>
          </a:lstStyle>
          <a:p>
            <a:pPr>
              <a:defRPr/>
            </a:pPr>
            <a:endParaRPr lang="en-US" altLang="zh-CN"/>
          </a:p>
        </p:txBody>
      </p:sp>
      <p:sp>
        <p:nvSpPr>
          <p:cNvPr id="34821" name="Rectangle 5">
            <a:extLst>
              <a:ext uri="{FF2B5EF4-FFF2-40B4-BE49-F238E27FC236}">
                <a16:creationId xmlns:a16="http://schemas.microsoft.com/office/drawing/2014/main" id="{B59708FA-E7F1-40A4-BC80-EA57EBCC0D95}"/>
              </a:ext>
            </a:extLst>
          </p:cNvPr>
          <p:cNvSpPr>
            <a:spLocks noGrp="1" noChangeArrowheads="1"/>
          </p:cNvSpPr>
          <p:nvPr>
            <p:ph type="sldNum" sz="quarter" idx="3"/>
          </p:nvPr>
        </p:nvSpPr>
        <p:spPr bwMode="auto">
          <a:xfrm>
            <a:off x="3767138" y="9293225"/>
            <a:ext cx="2881312" cy="488950"/>
          </a:xfrm>
          <a:prstGeom prst="rect">
            <a:avLst/>
          </a:prstGeom>
          <a:noFill/>
          <a:ln w="9525">
            <a:noFill/>
            <a:miter lim="800000"/>
            <a:headEnd/>
            <a:tailEnd/>
          </a:ln>
          <a:effectLst/>
        </p:spPr>
        <p:txBody>
          <a:bodyPr vert="horz" wrap="square" lIns="93878" tIns="46939" rIns="93878" bIns="46939" numCol="1" anchor="b" anchorCtr="0" compatLnSpc="1">
            <a:prstTxWarp prst="textNoShape">
              <a:avLst/>
            </a:prstTxWarp>
          </a:bodyPr>
          <a:lstStyle>
            <a:lvl1pPr algn="r" defTabSz="938213">
              <a:defRPr sz="1200"/>
            </a:lvl1pPr>
          </a:lstStyle>
          <a:p>
            <a:fld id="{BB82EBA6-5DA4-4448-B23D-0C2C38F88B83}" type="slidenum">
              <a:rPr lang="zh-CN" altLang="en-US"/>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3D26CE3-86DD-4146-851E-DCB85038AAF1}"/>
              </a:ext>
            </a:extLst>
          </p:cNvPr>
          <p:cNvSpPr>
            <a:spLocks noGrp="1" noChangeArrowheads="1"/>
          </p:cNvSpPr>
          <p:nvPr>
            <p:ph type="hdr" sz="quarter"/>
          </p:nvPr>
        </p:nvSpPr>
        <p:spPr bwMode="auto">
          <a:xfrm>
            <a:off x="0" y="0"/>
            <a:ext cx="2881313" cy="488950"/>
          </a:xfrm>
          <a:prstGeom prst="rect">
            <a:avLst/>
          </a:prstGeom>
          <a:noFill/>
          <a:ln w="9525">
            <a:noFill/>
            <a:miter lim="800000"/>
            <a:headEnd/>
            <a:tailEnd/>
          </a:ln>
          <a:effectLst/>
        </p:spPr>
        <p:txBody>
          <a:bodyPr vert="horz" wrap="square" lIns="93878" tIns="46939" rIns="93878" bIns="46939" numCol="1" anchor="t" anchorCtr="0" compatLnSpc="1">
            <a:prstTxWarp prst="textNoShape">
              <a:avLst/>
            </a:prstTxWarp>
          </a:bodyPr>
          <a:lstStyle>
            <a:lvl1pPr algn="l" defTabSz="938213">
              <a:defRPr sz="1200"/>
            </a:lvl1pPr>
          </a:lstStyle>
          <a:p>
            <a:pPr>
              <a:defRPr/>
            </a:pPr>
            <a:endParaRPr lang="zh-CN" altLang="en-US"/>
          </a:p>
        </p:txBody>
      </p:sp>
      <p:sp>
        <p:nvSpPr>
          <p:cNvPr id="3075" name="Rectangle 3">
            <a:extLst>
              <a:ext uri="{FF2B5EF4-FFF2-40B4-BE49-F238E27FC236}">
                <a16:creationId xmlns:a16="http://schemas.microsoft.com/office/drawing/2014/main" id="{2891D1E4-CB2C-45ED-9AE6-49111BADE191}"/>
              </a:ext>
            </a:extLst>
          </p:cNvPr>
          <p:cNvSpPr>
            <a:spLocks noGrp="1" noChangeArrowheads="1"/>
          </p:cNvSpPr>
          <p:nvPr>
            <p:ph type="dt" idx="1"/>
          </p:nvPr>
        </p:nvSpPr>
        <p:spPr bwMode="auto">
          <a:xfrm>
            <a:off x="3767138" y="0"/>
            <a:ext cx="2881312" cy="488950"/>
          </a:xfrm>
          <a:prstGeom prst="rect">
            <a:avLst/>
          </a:prstGeom>
          <a:noFill/>
          <a:ln w="9525">
            <a:noFill/>
            <a:miter lim="800000"/>
            <a:headEnd/>
            <a:tailEnd/>
          </a:ln>
          <a:effectLst/>
        </p:spPr>
        <p:txBody>
          <a:bodyPr vert="horz" wrap="square" lIns="93878" tIns="46939" rIns="93878" bIns="46939" numCol="1" anchor="t" anchorCtr="0" compatLnSpc="1">
            <a:prstTxWarp prst="textNoShape">
              <a:avLst/>
            </a:prstTxWarp>
          </a:bodyPr>
          <a:lstStyle>
            <a:lvl1pPr algn="r" defTabSz="938213">
              <a:defRPr sz="1200"/>
            </a:lvl1pPr>
          </a:lstStyle>
          <a:p>
            <a:pPr>
              <a:defRPr/>
            </a:pPr>
            <a:endParaRPr lang="en-US" altLang="zh-CN"/>
          </a:p>
        </p:txBody>
      </p:sp>
      <p:sp>
        <p:nvSpPr>
          <p:cNvPr id="16388" name="Rectangle 4">
            <a:extLst>
              <a:ext uri="{FF2B5EF4-FFF2-40B4-BE49-F238E27FC236}">
                <a16:creationId xmlns:a16="http://schemas.microsoft.com/office/drawing/2014/main" id="{CD219E7C-27BA-4455-A1D9-6F5737B03B78}"/>
              </a:ext>
            </a:extLst>
          </p:cNvPr>
          <p:cNvSpPr>
            <a:spLocks noGrp="1" noRot="1" noChangeAspect="1" noChangeArrowheads="1" noTextEdit="1"/>
          </p:cNvSpPr>
          <p:nvPr>
            <p:ph type="sldImg" idx="2"/>
          </p:nvPr>
        </p:nvSpPr>
        <p:spPr bwMode="auto">
          <a:xfrm>
            <a:off x="879475" y="735013"/>
            <a:ext cx="4889500" cy="36671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a:extLst>
              <a:ext uri="{FF2B5EF4-FFF2-40B4-BE49-F238E27FC236}">
                <a16:creationId xmlns:a16="http://schemas.microsoft.com/office/drawing/2014/main" id="{4617055D-70FA-4154-80F9-96E2EBC51C5A}"/>
              </a:ext>
            </a:extLst>
          </p:cNvPr>
          <p:cNvSpPr>
            <a:spLocks noGrp="1" noChangeArrowheads="1"/>
          </p:cNvSpPr>
          <p:nvPr>
            <p:ph type="body" sz="quarter" idx="3"/>
          </p:nvPr>
        </p:nvSpPr>
        <p:spPr bwMode="auto">
          <a:xfrm>
            <a:off x="885825" y="4646613"/>
            <a:ext cx="4876800" cy="4400550"/>
          </a:xfrm>
          <a:prstGeom prst="rect">
            <a:avLst/>
          </a:prstGeom>
          <a:noFill/>
          <a:ln w="9525">
            <a:noFill/>
            <a:miter lim="800000"/>
            <a:headEnd/>
            <a:tailEnd/>
          </a:ln>
          <a:effectLst/>
        </p:spPr>
        <p:txBody>
          <a:bodyPr vert="horz" wrap="square" lIns="93878" tIns="46939" rIns="93878" bIns="46939"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3078" name="Rectangle 6">
            <a:extLst>
              <a:ext uri="{FF2B5EF4-FFF2-40B4-BE49-F238E27FC236}">
                <a16:creationId xmlns:a16="http://schemas.microsoft.com/office/drawing/2014/main" id="{9F7038DF-0732-4C29-ABFC-4DCA89B22A00}"/>
              </a:ext>
            </a:extLst>
          </p:cNvPr>
          <p:cNvSpPr>
            <a:spLocks noGrp="1" noChangeArrowheads="1"/>
          </p:cNvSpPr>
          <p:nvPr>
            <p:ph type="ftr" sz="quarter" idx="4"/>
          </p:nvPr>
        </p:nvSpPr>
        <p:spPr bwMode="auto">
          <a:xfrm>
            <a:off x="0" y="9293225"/>
            <a:ext cx="2881313" cy="488950"/>
          </a:xfrm>
          <a:prstGeom prst="rect">
            <a:avLst/>
          </a:prstGeom>
          <a:noFill/>
          <a:ln w="9525">
            <a:noFill/>
            <a:miter lim="800000"/>
            <a:headEnd/>
            <a:tailEnd/>
          </a:ln>
          <a:effectLst/>
        </p:spPr>
        <p:txBody>
          <a:bodyPr vert="horz" wrap="square" lIns="93878" tIns="46939" rIns="93878" bIns="46939" numCol="1" anchor="b" anchorCtr="0" compatLnSpc="1">
            <a:prstTxWarp prst="textNoShape">
              <a:avLst/>
            </a:prstTxWarp>
          </a:bodyPr>
          <a:lstStyle>
            <a:lvl1pPr algn="l" defTabSz="938213">
              <a:defRPr sz="1200"/>
            </a:lvl1pPr>
          </a:lstStyle>
          <a:p>
            <a:pPr>
              <a:defRPr/>
            </a:pPr>
            <a:endParaRPr lang="en-US" altLang="zh-CN"/>
          </a:p>
        </p:txBody>
      </p:sp>
      <p:sp>
        <p:nvSpPr>
          <p:cNvPr id="3079" name="Rectangle 7">
            <a:extLst>
              <a:ext uri="{FF2B5EF4-FFF2-40B4-BE49-F238E27FC236}">
                <a16:creationId xmlns:a16="http://schemas.microsoft.com/office/drawing/2014/main" id="{C5C9325A-CB94-4ECA-8AF4-215EDE3F1DBA}"/>
              </a:ext>
            </a:extLst>
          </p:cNvPr>
          <p:cNvSpPr>
            <a:spLocks noGrp="1" noChangeArrowheads="1"/>
          </p:cNvSpPr>
          <p:nvPr>
            <p:ph type="sldNum" sz="quarter" idx="5"/>
          </p:nvPr>
        </p:nvSpPr>
        <p:spPr bwMode="auto">
          <a:xfrm>
            <a:off x="3767138" y="9293225"/>
            <a:ext cx="2881312" cy="488950"/>
          </a:xfrm>
          <a:prstGeom prst="rect">
            <a:avLst/>
          </a:prstGeom>
          <a:noFill/>
          <a:ln w="9525">
            <a:noFill/>
            <a:miter lim="800000"/>
            <a:headEnd/>
            <a:tailEnd/>
          </a:ln>
          <a:effectLst/>
        </p:spPr>
        <p:txBody>
          <a:bodyPr vert="horz" wrap="square" lIns="93878" tIns="46939" rIns="93878" bIns="46939" numCol="1" anchor="b" anchorCtr="0" compatLnSpc="1">
            <a:prstTxWarp prst="textNoShape">
              <a:avLst/>
            </a:prstTxWarp>
          </a:bodyPr>
          <a:lstStyle>
            <a:lvl1pPr algn="r" defTabSz="938213">
              <a:defRPr sz="1200"/>
            </a:lvl1pPr>
          </a:lstStyle>
          <a:p>
            <a:fld id="{4DE12281-EF4E-4721-BA3E-6D9147FF827C}" type="slidenum">
              <a:rPr lang="zh-CN" altLang="en-US"/>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5613"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2813"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0013"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7213"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5838" algn="l" defTabSz="914335" rtl="0" eaLnBrk="1" latinLnBrk="0" hangingPunct="1">
      <a:defRPr sz="1200" kern="1200">
        <a:solidFill>
          <a:schemeClr val="tx1"/>
        </a:solidFill>
        <a:latin typeface="+mn-lt"/>
        <a:ea typeface="+mn-ea"/>
        <a:cs typeface="+mn-cs"/>
      </a:defRPr>
    </a:lvl6pPr>
    <a:lvl7pPr marL="2743005" algn="l" defTabSz="914335" rtl="0" eaLnBrk="1" latinLnBrk="0" hangingPunct="1">
      <a:defRPr sz="1200" kern="1200">
        <a:solidFill>
          <a:schemeClr val="tx1"/>
        </a:solidFill>
        <a:latin typeface="+mn-lt"/>
        <a:ea typeface="+mn-ea"/>
        <a:cs typeface="+mn-cs"/>
      </a:defRPr>
    </a:lvl7pPr>
    <a:lvl8pPr marL="3200173" algn="l" defTabSz="914335" rtl="0" eaLnBrk="1" latinLnBrk="0" hangingPunct="1">
      <a:defRPr sz="1200" kern="1200">
        <a:solidFill>
          <a:schemeClr val="tx1"/>
        </a:solidFill>
        <a:latin typeface="+mn-lt"/>
        <a:ea typeface="+mn-ea"/>
        <a:cs typeface="+mn-cs"/>
      </a:defRPr>
    </a:lvl8pPr>
    <a:lvl9pPr marL="3657340" algn="l" defTabSz="91433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B56EC3FB-F42A-4911-9D09-803B5BBC33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061C9734-7F95-4860-9E1F-A9E808791940}" type="slidenum">
              <a:rPr lang="zh-CN" altLang="en-US" sz="1200"/>
              <a:pPr/>
              <a:t>1</a:t>
            </a:fld>
            <a:endParaRPr lang="en-US" altLang="zh-CN" sz="1200"/>
          </a:p>
        </p:txBody>
      </p:sp>
      <p:sp>
        <p:nvSpPr>
          <p:cNvPr id="19459" name="Rectangle 2">
            <a:extLst>
              <a:ext uri="{FF2B5EF4-FFF2-40B4-BE49-F238E27FC236}">
                <a16:creationId xmlns:a16="http://schemas.microsoft.com/office/drawing/2014/main" id="{23519F6E-DB67-4892-825E-26A50F8D269F}"/>
              </a:ext>
            </a:extLst>
          </p:cNvPr>
          <p:cNvSpPr>
            <a:spLocks noGrp="1" noRot="1" noChangeAspect="1" noChangeArrowheads="1" noTextEdit="1"/>
          </p:cNvSpPr>
          <p:nvPr>
            <p:ph type="sldImg"/>
          </p:nvPr>
        </p:nvSpPr>
        <p:spPr>
          <a:ln/>
        </p:spPr>
      </p:sp>
      <p:sp>
        <p:nvSpPr>
          <p:cNvPr id="19460" name="Rectangle 3">
            <a:extLst>
              <a:ext uri="{FF2B5EF4-FFF2-40B4-BE49-F238E27FC236}">
                <a16:creationId xmlns:a16="http://schemas.microsoft.com/office/drawing/2014/main" id="{CF299A81-4062-4791-8CDC-298E00B93D9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a:extLst>
              <a:ext uri="{FF2B5EF4-FFF2-40B4-BE49-F238E27FC236}">
                <a16:creationId xmlns:a16="http://schemas.microsoft.com/office/drawing/2014/main" id="{7EC97205-D910-474F-B0AB-C5946FA2BC3E}"/>
              </a:ext>
            </a:extLst>
          </p:cNvPr>
          <p:cNvSpPr>
            <a:spLocks noGrp="1" noRot="1" noChangeAspect="1" noTextEdit="1"/>
          </p:cNvSpPr>
          <p:nvPr>
            <p:ph type="sldImg"/>
          </p:nvPr>
        </p:nvSpPr>
        <p:spPr>
          <a:ln/>
        </p:spPr>
      </p:sp>
      <p:sp>
        <p:nvSpPr>
          <p:cNvPr id="37891" name="备注占位符 2">
            <a:extLst>
              <a:ext uri="{FF2B5EF4-FFF2-40B4-BE49-F238E27FC236}">
                <a16:creationId xmlns:a16="http://schemas.microsoft.com/office/drawing/2014/main" id="{CDF13792-A0E1-408D-B6AC-442B58C267B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对根、左右子树的不同访问顺序，构成不同的遍历方法。</a:t>
            </a:r>
            <a:endParaRPr lang="en-US" altLang="zh-CN" dirty="0"/>
          </a:p>
          <a:p>
            <a:r>
              <a:rPr lang="zh-CN" altLang="en-US" dirty="0"/>
              <a:t>总共有</a:t>
            </a:r>
            <a:r>
              <a:rPr lang="en-US" altLang="zh-CN" dirty="0"/>
              <a:t>6</a:t>
            </a:r>
            <a:r>
              <a:rPr lang="zh-CN" altLang="en-US" dirty="0"/>
              <a:t>种排列方法，如果考虑左子树在前，右子树在后，就剩下了</a:t>
            </a:r>
            <a:r>
              <a:rPr lang="en-US" altLang="zh-CN" dirty="0"/>
              <a:t>3</a:t>
            </a:r>
            <a:r>
              <a:rPr lang="zh-CN" altLang="en-US" dirty="0"/>
              <a:t>种。根据访问根的先后顺序，可以分为：先序、中序和后续遍历。</a:t>
            </a:r>
          </a:p>
        </p:txBody>
      </p:sp>
      <p:sp>
        <p:nvSpPr>
          <p:cNvPr id="37892" name="灯片编号占位符 3">
            <a:extLst>
              <a:ext uri="{FF2B5EF4-FFF2-40B4-BE49-F238E27FC236}">
                <a16:creationId xmlns:a16="http://schemas.microsoft.com/office/drawing/2014/main" id="{BB07872E-5C53-40B4-AEFE-BB3FDE3E4DA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81EB6EAC-7A36-4360-B7F0-5D30AAFABF99}" type="slidenum">
              <a:rPr lang="zh-CN" altLang="en-US" sz="1200"/>
              <a:pPr/>
              <a:t>13</a:t>
            </a:fld>
            <a:endParaRPr lang="en-US" altLang="zh-CN"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a:extLst>
              <a:ext uri="{FF2B5EF4-FFF2-40B4-BE49-F238E27FC236}">
                <a16:creationId xmlns:a16="http://schemas.microsoft.com/office/drawing/2014/main" id="{5D6EADBA-DCDA-497E-9728-14E2C406CFDF}"/>
              </a:ext>
            </a:extLst>
          </p:cNvPr>
          <p:cNvSpPr>
            <a:spLocks noGrp="1" noRot="1" noChangeAspect="1" noTextEdit="1"/>
          </p:cNvSpPr>
          <p:nvPr>
            <p:ph type="sldImg"/>
          </p:nvPr>
        </p:nvSpPr>
        <p:spPr>
          <a:ln/>
        </p:spPr>
      </p:sp>
      <p:sp>
        <p:nvSpPr>
          <p:cNvPr id="39939" name="备注占位符 2">
            <a:extLst>
              <a:ext uri="{FF2B5EF4-FFF2-40B4-BE49-F238E27FC236}">
                <a16:creationId xmlns:a16="http://schemas.microsoft.com/office/drawing/2014/main" id="{F0DDD598-F1AC-4F66-81FD-C96D9E9D49F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9940" name="灯片编号占位符 3">
            <a:extLst>
              <a:ext uri="{FF2B5EF4-FFF2-40B4-BE49-F238E27FC236}">
                <a16:creationId xmlns:a16="http://schemas.microsoft.com/office/drawing/2014/main" id="{42EE97FF-4034-48B5-B63C-3FBD739FACD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1EC27C16-B36C-4EDC-9358-59005D080F82}" type="slidenum">
              <a:rPr lang="zh-CN" altLang="en-US" sz="1200"/>
              <a:pPr/>
              <a:t>14</a:t>
            </a:fld>
            <a:endParaRPr lang="en-US" altLang="zh-CN"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a:extLst>
              <a:ext uri="{FF2B5EF4-FFF2-40B4-BE49-F238E27FC236}">
                <a16:creationId xmlns:a16="http://schemas.microsoft.com/office/drawing/2014/main" id="{CEEE5F67-0897-492A-9A28-DDCC16DD32DE}"/>
              </a:ext>
            </a:extLst>
          </p:cNvPr>
          <p:cNvSpPr>
            <a:spLocks noGrp="1" noRot="1" noChangeAspect="1" noTextEdit="1"/>
          </p:cNvSpPr>
          <p:nvPr>
            <p:ph type="sldImg"/>
          </p:nvPr>
        </p:nvSpPr>
        <p:spPr>
          <a:ln/>
        </p:spPr>
      </p:sp>
      <p:sp>
        <p:nvSpPr>
          <p:cNvPr id="43011" name="备注占位符 2">
            <a:extLst>
              <a:ext uri="{FF2B5EF4-FFF2-40B4-BE49-F238E27FC236}">
                <a16:creationId xmlns:a16="http://schemas.microsoft.com/office/drawing/2014/main" id="{2AC5FD5C-827F-4268-86E5-A587CB73874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请同学做后续遍历，给出遍历的结点序列。</a:t>
            </a:r>
          </a:p>
        </p:txBody>
      </p:sp>
      <p:sp>
        <p:nvSpPr>
          <p:cNvPr id="43012" name="灯片编号占位符 3">
            <a:extLst>
              <a:ext uri="{FF2B5EF4-FFF2-40B4-BE49-F238E27FC236}">
                <a16:creationId xmlns:a16="http://schemas.microsoft.com/office/drawing/2014/main" id="{23E19BFB-D9C1-4CBD-AC7E-81E9200B4E2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80686325-7245-4BE6-8EC1-0FFABD1EE5AB}" type="slidenum">
              <a:rPr lang="zh-CN" altLang="en-US" sz="1200"/>
              <a:pPr/>
              <a:t>16</a:t>
            </a:fld>
            <a:endParaRPr lang="en-US" altLang="zh-CN"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如果中序遍历就是 已经排序的线性表。</a:t>
            </a:r>
          </a:p>
        </p:txBody>
      </p:sp>
      <p:sp>
        <p:nvSpPr>
          <p:cNvPr id="4" name="灯片编号占位符 3"/>
          <p:cNvSpPr>
            <a:spLocks noGrp="1"/>
          </p:cNvSpPr>
          <p:nvPr>
            <p:ph type="sldNum" sz="quarter" idx="10"/>
          </p:nvPr>
        </p:nvSpPr>
        <p:spPr/>
        <p:txBody>
          <a:bodyPr/>
          <a:lstStyle/>
          <a:p>
            <a:fld id="{4DE12281-EF4E-4721-BA3E-6D9147FF827C}" type="slidenum">
              <a:rPr lang="zh-CN" altLang="en-US" smtClean="0"/>
              <a:pPr/>
              <a:t>19</a:t>
            </a:fld>
            <a:endParaRPr lang="en-US" altLang="zh-CN"/>
          </a:p>
        </p:txBody>
      </p:sp>
    </p:spTree>
    <p:extLst>
      <p:ext uri="{BB962C8B-B14F-4D97-AF65-F5344CB8AC3E}">
        <p14:creationId xmlns:p14="http://schemas.microsoft.com/office/powerpoint/2010/main" val="1438066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删除之后还要是排序树。</a:t>
            </a:r>
          </a:p>
        </p:txBody>
      </p:sp>
      <p:sp>
        <p:nvSpPr>
          <p:cNvPr id="4" name="灯片编号占位符 3"/>
          <p:cNvSpPr>
            <a:spLocks noGrp="1"/>
          </p:cNvSpPr>
          <p:nvPr>
            <p:ph type="sldNum" sz="quarter" idx="10"/>
          </p:nvPr>
        </p:nvSpPr>
        <p:spPr/>
        <p:txBody>
          <a:bodyPr/>
          <a:lstStyle/>
          <a:p>
            <a:fld id="{4DE12281-EF4E-4721-BA3E-6D9147FF827C}" type="slidenum">
              <a:rPr lang="zh-CN" altLang="en-US" smtClean="0"/>
              <a:pPr/>
              <a:t>20</a:t>
            </a:fld>
            <a:endParaRPr lang="en-US" altLang="zh-CN"/>
          </a:p>
        </p:txBody>
      </p:sp>
    </p:spTree>
    <p:extLst>
      <p:ext uri="{BB962C8B-B14F-4D97-AF65-F5344CB8AC3E}">
        <p14:creationId xmlns:p14="http://schemas.microsoft.com/office/powerpoint/2010/main" val="3952067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完全二叉树，为什么要定义完全二叉树，因为其路径长度最小。</a:t>
            </a:r>
            <a:endParaRPr lang="en-US" altLang="zh-CN" dirty="0"/>
          </a:p>
          <a:p>
            <a:r>
              <a:rPr lang="zh-CN" altLang="en-US" dirty="0"/>
              <a:t>哈夫曼树是带权路径长度最短。</a:t>
            </a:r>
          </a:p>
        </p:txBody>
      </p:sp>
      <p:sp>
        <p:nvSpPr>
          <p:cNvPr id="4" name="灯片编号占位符 3"/>
          <p:cNvSpPr>
            <a:spLocks noGrp="1"/>
          </p:cNvSpPr>
          <p:nvPr>
            <p:ph type="sldNum" sz="quarter" idx="10"/>
          </p:nvPr>
        </p:nvSpPr>
        <p:spPr/>
        <p:txBody>
          <a:bodyPr/>
          <a:lstStyle/>
          <a:p>
            <a:fld id="{4DE12281-EF4E-4721-BA3E-6D9147FF827C}" type="slidenum">
              <a:rPr lang="zh-CN" altLang="en-US" smtClean="0"/>
              <a:pPr/>
              <a:t>22</a:t>
            </a:fld>
            <a:endParaRPr lang="en-US" altLang="zh-CN"/>
          </a:p>
        </p:txBody>
      </p:sp>
    </p:spTree>
    <p:extLst>
      <p:ext uri="{BB962C8B-B14F-4D97-AF65-F5344CB8AC3E}">
        <p14:creationId xmlns:p14="http://schemas.microsoft.com/office/powerpoint/2010/main" val="544301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a:extLst>
              <a:ext uri="{FF2B5EF4-FFF2-40B4-BE49-F238E27FC236}">
                <a16:creationId xmlns:a16="http://schemas.microsoft.com/office/drawing/2014/main" id="{4D963ADE-124A-4F39-BFAF-E80A3D2CAE46}"/>
              </a:ext>
            </a:extLst>
          </p:cNvPr>
          <p:cNvSpPr>
            <a:spLocks noGrp="1" noRot="1" noChangeAspect="1" noTextEdit="1"/>
          </p:cNvSpPr>
          <p:nvPr>
            <p:ph type="sldImg"/>
          </p:nvPr>
        </p:nvSpPr>
        <p:spPr>
          <a:ln/>
        </p:spPr>
      </p:sp>
      <p:sp>
        <p:nvSpPr>
          <p:cNvPr id="52227" name="备注占位符 2">
            <a:extLst>
              <a:ext uri="{FF2B5EF4-FFF2-40B4-BE49-F238E27FC236}">
                <a16:creationId xmlns:a16="http://schemas.microsoft.com/office/drawing/2014/main" id="{B917D952-2919-44EC-A4D5-028277417D8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例如评选优秀学生：学习成绩</a:t>
            </a:r>
            <a:r>
              <a:rPr lang="en-US" altLang="zh-CN"/>
              <a:t>100</a:t>
            </a:r>
            <a:r>
              <a:rPr lang="zh-CN" altLang="en-US"/>
              <a:t>分*</a:t>
            </a:r>
            <a:r>
              <a:rPr lang="en-US" altLang="zh-CN"/>
              <a:t>0.9+</a:t>
            </a:r>
            <a:r>
              <a:rPr lang="zh-CN" altLang="en-US"/>
              <a:t>思想品德</a:t>
            </a:r>
            <a:r>
              <a:rPr lang="en-US" altLang="zh-CN"/>
              <a:t>100</a:t>
            </a:r>
            <a:r>
              <a:rPr lang="zh-CN" altLang="en-US"/>
              <a:t>分*</a:t>
            </a:r>
            <a:r>
              <a:rPr lang="en-US" altLang="zh-CN"/>
              <a:t>0.1</a:t>
            </a:r>
            <a:r>
              <a:rPr lang="zh-CN" altLang="en-US"/>
              <a:t>。</a:t>
            </a:r>
          </a:p>
        </p:txBody>
      </p:sp>
      <p:sp>
        <p:nvSpPr>
          <p:cNvPr id="52228" name="灯片编号占位符 3">
            <a:extLst>
              <a:ext uri="{FF2B5EF4-FFF2-40B4-BE49-F238E27FC236}">
                <a16:creationId xmlns:a16="http://schemas.microsoft.com/office/drawing/2014/main" id="{D62975EB-E536-433F-AF5D-2530C2B27EF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defTabSz="938213">
              <a:defRPr sz="1400">
                <a:solidFill>
                  <a:schemeClr val="tx1"/>
                </a:solidFill>
                <a:latin typeface="Times New Roman" panose="02020603050405020304" pitchFamily="18" charset="0"/>
                <a:ea typeface="宋体" panose="02010600030101010101" pitchFamily="2" charset="-122"/>
              </a:defRPr>
            </a:lvl2pPr>
            <a:lvl3pPr defTabSz="938213">
              <a:defRPr sz="1400">
                <a:solidFill>
                  <a:schemeClr val="tx1"/>
                </a:solidFill>
                <a:latin typeface="Times New Roman" panose="02020603050405020304" pitchFamily="18" charset="0"/>
                <a:ea typeface="宋体" panose="02010600030101010101" pitchFamily="2" charset="-122"/>
              </a:defRPr>
            </a:lvl3pPr>
            <a:lvl4pPr defTabSz="938213">
              <a:defRPr sz="1400">
                <a:solidFill>
                  <a:schemeClr val="tx1"/>
                </a:solidFill>
                <a:latin typeface="Times New Roman" panose="02020603050405020304" pitchFamily="18" charset="0"/>
                <a:ea typeface="宋体" panose="02010600030101010101" pitchFamily="2" charset="-122"/>
              </a:defRPr>
            </a:lvl4pPr>
            <a:lvl5pPr defTabSz="938213">
              <a:defRPr sz="1400">
                <a:solidFill>
                  <a:schemeClr val="tx1"/>
                </a:solidFill>
                <a:latin typeface="Times New Roman" panose="02020603050405020304" pitchFamily="18" charset="0"/>
                <a:ea typeface="宋体" panose="02010600030101010101" pitchFamily="2" charset="-122"/>
              </a:defRPr>
            </a:lvl5pPr>
            <a:lvl6pPr marL="2284413" indent="1588"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741613" indent="1588"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198813" indent="1588"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656013" indent="1588"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598A7A44-C141-4A2B-96FD-70F7A3F82FA7}" type="slidenum">
              <a:rPr lang="zh-CN" altLang="en-US" sz="1200"/>
              <a:pPr/>
              <a:t>23</a:t>
            </a:fld>
            <a:endParaRPr lang="en-US" altLang="zh-CN"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DE12281-EF4E-4721-BA3E-6D9147FF827C}" type="slidenum">
              <a:rPr lang="zh-CN" altLang="en-US" smtClean="0"/>
              <a:pPr/>
              <a:t>25</a:t>
            </a:fld>
            <a:endParaRPr lang="en-US" altLang="zh-CN"/>
          </a:p>
        </p:txBody>
      </p:sp>
    </p:spTree>
    <p:extLst>
      <p:ext uri="{BB962C8B-B14F-4D97-AF65-F5344CB8AC3E}">
        <p14:creationId xmlns:p14="http://schemas.microsoft.com/office/powerpoint/2010/main" val="28082518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DE12281-EF4E-4721-BA3E-6D9147FF827C}" type="slidenum">
              <a:rPr lang="zh-CN" altLang="en-US" smtClean="0"/>
              <a:pPr/>
              <a:t>26</a:t>
            </a:fld>
            <a:endParaRPr lang="en-US" altLang="zh-CN"/>
          </a:p>
        </p:txBody>
      </p:sp>
    </p:spTree>
    <p:extLst>
      <p:ext uri="{BB962C8B-B14F-4D97-AF65-F5344CB8AC3E}">
        <p14:creationId xmlns:p14="http://schemas.microsoft.com/office/powerpoint/2010/main" val="33468134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 C N H I</a:t>
            </a:r>
            <a:r>
              <a:rPr lang="zh-CN" altLang="en-US" dirty="0"/>
              <a:t>对应权值 </a:t>
            </a:r>
            <a:r>
              <a:rPr lang="en-US" altLang="zh-CN" dirty="0"/>
              <a:t>1,2,3,4,5</a:t>
            </a:r>
            <a:r>
              <a:rPr lang="zh-CN" altLang="en-US" dirty="0"/>
              <a:t>（可以认为是出现频率）</a:t>
            </a:r>
          </a:p>
        </p:txBody>
      </p:sp>
      <p:sp>
        <p:nvSpPr>
          <p:cNvPr id="4" name="灯片编号占位符 3"/>
          <p:cNvSpPr>
            <a:spLocks noGrp="1"/>
          </p:cNvSpPr>
          <p:nvPr>
            <p:ph type="sldNum" sz="quarter" idx="10"/>
          </p:nvPr>
        </p:nvSpPr>
        <p:spPr/>
        <p:txBody>
          <a:bodyPr/>
          <a:lstStyle/>
          <a:p>
            <a:fld id="{4DE12281-EF4E-4721-BA3E-6D9147FF827C}" type="slidenum">
              <a:rPr lang="zh-CN" altLang="en-US" smtClean="0"/>
              <a:pPr/>
              <a:t>27</a:t>
            </a:fld>
            <a:endParaRPr lang="en-US" altLang="zh-CN"/>
          </a:p>
        </p:txBody>
      </p:sp>
    </p:spTree>
    <p:extLst>
      <p:ext uri="{BB962C8B-B14F-4D97-AF65-F5344CB8AC3E}">
        <p14:creationId xmlns:p14="http://schemas.microsoft.com/office/powerpoint/2010/main" val="2650791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a:extLst>
              <a:ext uri="{FF2B5EF4-FFF2-40B4-BE49-F238E27FC236}">
                <a16:creationId xmlns:a16="http://schemas.microsoft.com/office/drawing/2014/main" id="{2F0C77D4-8D84-4D46-8B44-33608AD0E5EC}"/>
              </a:ext>
            </a:extLst>
          </p:cNvPr>
          <p:cNvSpPr>
            <a:spLocks noGrp="1" noRot="1" noChangeAspect="1" noTextEdit="1"/>
          </p:cNvSpPr>
          <p:nvPr>
            <p:ph type="sldImg"/>
          </p:nvPr>
        </p:nvSpPr>
        <p:spPr>
          <a:ln/>
        </p:spPr>
      </p:sp>
      <p:sp>
        <p:nvSpPr>
          <p:cNvPr id="21507" name="备注占位符 2">
            <a:extLst>
              <a:ext uri="{FF2B5EF4-FFF2-40B4-BE49-F238E27FC236}">
                <a16:creationId xmlns:a16="http://schemas.microsoft.com/office/drawing/2014/main" id="{3E0C904C-0D89-49F6-B70A-766626C793F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21508" name="灯片编号占位符 3">
            <a:extLst>
              <a:ext uri="{FF2B5EF4-FFF2-40B4-BE49-F238E27FC236}">
                <a16:creationId xmlns:a16="http://schemas.microsoft.com/office/drawing/2014/main" id="{5CE841DB-8017-4FCB-8617-31631BE0168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9E00767E-BAFB-4B44-9A09-CEFE5915BBB4}" type="slidenum">
              <a:rPr lang="zh-CN" altLang="en-US" sz="1200"/>
              <a:pPr/>
              <a:t>2</a:t>
            </a:fld>
            <a:endParaRPr lang="en-US" altLang="zh-CN"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E0C21EAB-FF65-46F9-899C-8543323A10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BABEB90E-ACB5-40CE-9542-4FA2C0C5FB0E}" type="slidenum">
              <a:rPr lang="zh-CN" altLang="en-US" sz="1200"/>
              <a:pPr/>
              <a:t>28</a:t>
            </a:fld>
            <a:endParaRPr lang="en-US" altLang="zh-CN" sz="1200"/>
          </a:p>
        </p:txBody>
      </p:sp>
      <p:sp>
        <p:nvSpPr>
          <p:cNvPr id="61443" name="Rectangle 2">
            <a:extLst>
              <a:ext uri="{FF2B5EF4-FFF2-40B4-BE49-F238E27FC236}">
                <a16:creationId xmlns:a16="http://schemas.microsoft.com/office/drawing/2014/main" id="{DEA67ACA-C146-4001-843E-AF4DBAC3E649}"/>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4FDA0B2F-4485-4791-B691-1024BEF8AE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a:p>
            <a:pPr eaLnBrk="1" hangingPunct="1"/>
            <a:endParaRPr lang="zh-CN" altLang="en-US"/>
          </a:p>
          <a:p>
            <a:pPr eaLnBrk="1" hangingPunct="1"/>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节点的度：</a:t>
            </a:r>
            <a:r>
              <a:rPr lang="en-US" altLang="zh-CN" dirty="0"/>
              <a:t>A</a:t>
            </a:r>
            <a:r>
              <a:rPr lang="zh-CN" altLang="en-US" dirty="0"/>
              <a:t>节点</a:t>
            </a:r>
            <a:r>
              <a:rPr lang="en-US" altLang="zh-CN" dirty="0"/>
              <a:t>3</a:t>
            </a:r>
            <a:r>
              <a:rPr lang="zh-CN" altLang="en-US" dirty="0"/>
              <a:t>，</a:t>
            </a:r>
            <a:r>
              <a:rPr lang="en-US" altLang="zh-CN" dirty="0"/>
              <a:t>C</a:t>
            </a:r>
            <a:r>
              <a:rPr lang="zh-CN" altLang="en-US" dirty="0"/>
              <a:t>节点</a:t>
            </a:r>
            <a:r>
              <a:rPr lang="en-US" altLang="zh-CN" dirty="0"/>
              <a:t>1</a:t>
            </a:r>
            <a:r>
              <a:rPr lang="zh-CN" altLang="en-US" dirty="0"/>
              <a:t>，</a:t>
            </a:r>
            <a:r>
              <a:rPr lang="en-US" altLang="zh-CN" dirty="0"/>
              <a:t>B</a:t>
            </a:r>
            <a:r>
              <a:rPr lang="zh-CN" altLang="en-US" dirty="0"/>
              <a:t>节点</a:t>
            </a:r>
            <a:r>
              <a:rPr lang="en-US" altLang="zh-CN" dirty="0"/>
              <a:t>2</a:t>
            </a:r>
          </a:p>
          <a:p>
            <a:r>
              <a:rPr lang="zh-CN" altLang="en-US" dirty="0"/>
              <a:t>树的度：</a:t>
            </a:r>
            <a:r>
              <a:rPr lang="en-US" altLang="zh-CN" dirty="0"/>
              <a:t>3</a:t>
            </a:r>
          </a:p>
          <a:p>
            <a:r>
              <a:rPr lang="zh-CN" altLang="en-US" dirty="0"/>
              <a:t>树的高度</a:t>
            </a:r>
            <a:r>
              <a:rPr lang="en-US" altLang="zh-CN" dirty="0"/>
              <a:t>/</a:t>
            </a:r>
            <a:r>
              <a:rPr lang="zh-CN" altLang="en-US" dirty="0"/>
              <a:t>深度：</a:t>
            </a:r>
            <a:r>
              <a:rPr lang="en-US" altLang="zh-CN" dirty="0"/>
              <a:t>4</a:t>
            </a:r>
            <a:endParaRPr lang="zh-CN" altLang="en-US" dirty="0"/>
          </a:p>
        </p:txBody>
      </p:sp>
      <p:sp>
        <p:nvSpPr>
          <p:cNvPr id="4" name="灯片编号占位符 3"/>
          <p:cNvSpPr>
            <a:spLocks noGrp="1"/>
          </p:cNvSpPr>
          <p:nvPr>
            <p:ph type="sldNum" sz="quarter" idx="10"/>
          </p:nvPr>
        </p:nvSpPr>
        <p:spPr/>
        <p:txBody>
          <a:bodyPr/>
          <a:lstStyle/>
          <a:p>
            <a:fld id="{4DE12281-EF4E-4721-BA3E-6D9147FF827C}" type="slidenum">
              <a:rPr lang="zh-CN" altLang="en-US" smtClean="0"/>
              <a:pPr/>
              <a:t>3</a:t>
            </a:fld>
            <a:endParaRPr lang="en-US" altLang="zh-CN"/>
          </a:p>
        </p:txBody>
      </p:sp>
    </p:spTree>
    <p:extLst>
      <p:ext uri="{BB962C8B-B14F-4D97-AF65-F5344CB8AC3E}">
        <p14:creationId xmlns:p14="http://schemas.microsoft.com/office/powerpoint/2010/main" val="2696724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同构存储：根据最大的度定义数据空间，不灵活。假如树的度为</a:t>
            </a:r>
            <a:r>
              <a:rPr lang="en-US" altLang="zh-CN" dirty="0"/>
              <a:t>5</a:t>
            </a:r>
            <a:r>
              <a:rPr lang="zh-CN" altLang="en-US" dirty="0"/>
              <a:t>，很多时候节点只有一两个。浪费空间。</a:t>
            </a:r>
            <a:endParaRPr lang="en-US" altLang="zh-CN" dirty="0"/>
          </a:p>
          <a:p>
            <a:r>
              <a:rPr lang="zh-CN" altLang="en-US" dirty="0"/>
              <a:t>如果都是二叉树，就可以用同构存储。</a:t>
            </a:r>
          </a:p>
        </p:txBody>
      </p:sp>
      <p:sp>
        <p:nvSpPr>
          <p:cNvPr id="4" name="灯片编号占位符 3"/>
          <p:cNvSpPr>
            <a:spLocks noGrp="1"/>
          </p:cNvSpPr>
          <p:nvPr>
            <p:ph type="sldNum" sz="quarter" idx="10"/>
          </p:nvPr>
        </p:nvSpPr>
        <p:spPr/>
        <p:txBody>
          <a:bodyPr/>
          <a:lstStyle/>
          <a:p>
            <a:fld id="{4DE12281-EF4E-4721-BA3E-6D9147FF827C}" type="slidenum">
              <a:rPr lang="zh-CN" altLang="en-US" smtClean="0"/>
              <a:pPr/>
              <a:t>5</a:t>
            </a:fld>
            <a:endParaRPr lang="en-US" altLang="zh-CN"/>
          </a:p>
        </p:txBody>
      </p:sp>
    </p:spTree>
    <p:extLst>
      <p:ext uri="{BB962C8B-B14F-4D97-AF65-F5344CB8AC3E}">
        <p14:creationId xmlns:p14="http://schemas.microsoft.com/office/powerpoint/2010/main" val="606002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a:extLst>
              <a:ext uri="{FF2B5EF4-FFF2-40B4-BE49-F238E27FC236}">
                <a16:creationId xmlns:a16="http://schemas.microsoft.com/office/drawing/2014/main" id="{3A072AA6-AFF7-4EA1-91FB-209736715C9A}"/>
              </a:ext>
            </a:extLst>
          </p:cNvPr>
          <p:cNvSpPr>
            <a:spLocks noGrp="1" noRot="1" noChangeAspect="1" noTextEdit="1"/>
          </p:cNvSpPr>
          <p:nvPr>
            <p:ph type="sldImg"/>
          </p:nvPr>
        </p:nvSpPr>
        <p:spPr>
          <a:ln/>
        </p:spPr>
      </p:sp>
      <p:sp>
        <p:nvSpPr>
          <p:cNvPr id="26627" name="备注占位符 2">
            <a:extLst>
              <a:ext uri="{FF2B5EF4-FFF2-40B4-BE49-F238E27FC236}">
                <a16:creationId xmlns:a16="http://schemas.microsoft.com/office/drawing/2014/main" id="{C4A6FA96-E1C1-42D7-A956-71DF8F43022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有序树：兄弟节点之间没有横向联系</a:t>
            </a:r>
          </a:p>
        </p:txBody>
      </p:sp>
      <p:sp>
        <p:nvSpPr>
          <p:cNvPr id="26628" name="灯片编号占位符 3">
            <a:extLst>
              <a:ext uri="{FF2B5EF4-FFF2-40B4-BE49-F238E27FC236}">
                <a16:creationId xmlns:a16="http://schemas.microsoft.com/office/drawing/2014/main" id="{8B9A813C-4937-4FC2-BFBF-6105FAA3174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67620CF7-1A69-4A25-811A-B7AC90589A51}" type="slidenum">
              <a:rPr lang="zh-CN" altLang="en-US" sz="1200"/>
              <a:pPr/>
              <a:t>6</a:t>
            </a:fld>
            <a:endParaRPr lang="en-US" altLang="zh-CN"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a:extLst>
              <a:ext uri="{FF2B5EF4-FFF2-40B4-BE49-F238E27FC236}">
                <a16:creationId xmlns:a16="http://schemas.microsoft.com/office/drawing/2014/main" id="{92330753-14C2-4222-9BD1-27D9D96882E7}"/>
              </a:ext>
            </a:extLst>
          </p:cNvPr>
          <p:cNvSpPr>
            <a:spLocks noGrp="1" noRot="1" noChangeAspect="1" noTextEdit="1"/>
          </p:cNvSpPr>
          <p:nvPr>
            <p:ph type="sldImg"/>
          </p:nvPr>
        </p:nvSpPr>
        <p:spPr>
          <a:ln/>
        </p:spPr>
      </p:sp>
      <p:sp>
        <p:nvSpPr>
          <p:cNvPr id="28675" name="备注占位符 2">
            <a:extLst>
              <a:ext uri="{FF2B5EF4-FFF2-40B4-BE49-F238E27FC236}">
                <a16:creationId xmlns:a16="http://schemas.microsoft.com/office/drawing/2014/main" id="{A4383C53-B874-4013-8575-79817278837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28676" name="灯片编号占位符 3">
            <a:extLst>
              <a:ext uri="{FF2B5EF4-FFF2-40B4-BE49-F238E27FC236}">
                <a16:creationId xmlns:a16="http://schemas.microsoft.com/office/drawing/2014/main" id="{4F1CB049-3A75-4962-8F10-240C6375F5D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6FFE2610-50E9-4F62-A53D-4E96159D07F8}" type="slidenum">
              <a:rPr lang="zh-CN" altLang="en-US" sz="1200"/>
              <a:pPr/>
              <a:t>7</a:t>
            </a:fld>
            <a:endParaRPr lang="en-US" altLang="zh-CN"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2222B4EE-04DB-44EB-8247-4CFD8DC65A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DA4FDF8B-ED97-4AE9-A8BF-7AF59F8CCE39}" type="slidenum">
              <a:rPr lang="zh-CN" altLang="en-US" sz="1200"/>
              <a:pPr/>
              <a:t>8</a:t>
            </a:fld>
            <a:endParaRPr lang="en-US" altLang="zh-CN" sz="1200"/>
          </a:p>
        </p:txBody>
      </p:sp>
      <p:sp>
        <p:nvSpPr>
          <p:cNvPr id="30723" name="Rectangle 2">
            <a:extLst>
              <a:ext uri="{FF2B5EF4-FFF2-40B4-BE49-F238E27FC236}">
                <a16:creationId xmlns:a16="http://schemas.microsoft.com/office/drawing/2014/main" id="{61B87B1B-D1CB-4EA9-B839-7AE02F7B96CB}"/>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8091CECD-DCAF-4BA1-8626-96DB6EB8EAF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二叉树的性质说：深度为 </a:t>
            </a:r>
            <a:r>
              <a:rPr lang="en-US" altLang="zh-CN"/>
              <a:t>h </a:t>
            </a:r>
            <a:r>
              <a:rPr lang="zh-CN" altLang="en-US"/>
              <a:t>最多含有 2</a:t>
            </a:r>
            <a:r>
              <a:rPr lang="en-US" altLang="zh-CN"/>
              <a:t> </a:t>
            </a:r>
            <a:r>
              <a:rPr lang="en-US" altLang="zh-CN" baseline="30000"/>
              <a:t>h</a:t>
            </a:r>
            <a:r>
              <a:rPr lang="en-US" altLang="zh-CN"/>
              <a:t> </a:t>
            </a:r>
            <a:r>
              <a:rPr lang="zh-CN" altLang="en-US"/>
              <a:t>– 1 个结点，满二叉树就是深度为</a:t>
            </a:r>
            <a:r>
              <a:rPr lang="en-US" altLang="zh-CN"/>
              <a:t>h</a:t>
            </a:r>
            <a:r>
              <a:rPr lang="zh-CN" altLang="en-US"/>
              <a:t>且含有最多节点的二叉树。</a:t>
            </a:r>
            <a:endParaRPr lang="en-US" altLang="zh-CN"/>
          </a:p>
          <a:p>
            <a:pPr eaLnBrk="1" hangingPunct="1"/>
            <a:r>
              <a:rPr lang="zh-CN" altLang="en-US"/>
              <a:t>按广度优先的顺序进行编号</a:t>
            </a:r>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a:extLst>
              <a:ext uri="{FF2B5EF4-FFF2-40B4-BE49-F238E27FC236}">
                <a16:creationId xmlns:a16="http://schemas.microsoft.com/office/drawing/2014/main" id="{8400A45E-ADE6-47DC-B3B7-7227B2CBD18F}"/>
              </a:ext>
            </a:extLst>
          </p:cNvPr>
          <p:cNvSpPr>
            <a:spLocks noGrp="1" noRot="1" noChangeAspect="1" noTextEdit="1"/>
          </p:cNvSpPr>
          <p:nvPr>
            <p:ph type="sldImg"/>
          </p:nvPr>
        </p:nvSpPr>
        <p:spPr>
          <a:ln/>
        </p:spPr>
      </p:sp>
      <p:sp>
        <p:nvSpPr>
          <p:cNvPr id="32771" name="备注占位符 2">
            <a:extLst>
              <a:ext uri="{FF2B5EF4-FFF2-40B4-BE49-F238E27FC236}">
                <a16:creationId xmlns:a16="http://schemas.microsoft.com/office/drawing/2014/main" id="{F3EB3736-E33B-4E9F-B51A-D1664F60859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如果完全二叉树少结点的话，只能是少编号最大的结点。</a:t>
            </a:r>
            <a:endParaRPr lang="en-US" altLang="zh-CN" dirty="0"/>
          </a:p>
          <a:p>
            <a:r>
              <a:rPr lang="zh-CN" altLang="en-US" dirty="0"/>
              <a:t>完全二叉树就是完全从存储顺序角度定义。</a:t>
            </a:r>
          </a:p>
        </p:txBody>
      </p:sp>
      <p:sp>
        <p:nvSpPr>
          <p:cNvPr id="32772" name="灯片编号占位符 3">
            <a:extLst>
              <a:ext uri="{FF2B5EF4-FFF2-40B4-BE49-F238E27FC236}">
                <a16:creationId xmlns:a16="http://schemas.microsoft.com/office/drawing/2014/main" id="{E65C79EF-7E5F-4A9F-923D-C96A231DA1A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61A51A57-972F-4DAF-9518-4F7D9DA2CE56}" type="slidenum">
              <a:rPr lang="zh-CN" altLang="en-US" sz="1200"/>
              <a:pPr/>
              <a:t>9</a:t>
            </a:fld>
            <a:endParaRPr lang="en-US" altLang="zh-CN"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DE12281-EF4E-4721-BA3E-6D9147FF827C}" type="slidenum">
              <a:rPr lang="zh-CN" altLang="en-US" smtClean="0"/>
              <a:pPr/>
              <a:t>10</a:t>
            </a:fld>
            <a:endParaRPr lang="en-US" altLang="zh-CN"/>
          </a:p>
        </p:txBody>
      </p:sp>
    </p:spTree>
    <p:extLst>
      <p:ext uri="{BB962C8B-B14F-4D97-AF65-F5344CB8AC3E}">
        <p14:creationId xmlns:p14="http://schemas.microsoft.com/office/powerpoint/2010/main" val="41090569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6" descr="dd9.tif">
            <a:extLst>
              <a:ext uri="{FF2B5EF4-FFF2-40B4-BE49-F238E27FC236}">
                <a16:creationId xmlns:a16="http://schemas.microsoft.com/office/drawing/2014/main" id="{70D6C06A-FB4C-4844-BB70-BC97F2143D7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5" name="日期占位符 3">
            <a:extLst>
              <a:ext uri="{FF2B5EF4-FFF2-40B4-BE49-F238E27FC236}">
                <a16:creationId xmlns:a16="http://schemas.microsoft.com/office/drawing/2014/main" id="{E269C710-B49E-4E68-A3A6-9A3CC3E525C0}"/>
              </a:ext>
            </a:extLst>
          </p:cNvPr>
          <p:cNvSpPr>
            <a:spLocks noGrp="1"/>
          </p:cNvSpPr>
          <p:nvPr>
            <p:ph type="dt" sz="half" idx="10"/>
          </p:nvPr>
        </p:nvSpPr>
        <p:spPr/>
        <p:txBody>
          <a:bodyPr/>
          <a:lstStyle>
            <a:lvl1pPr>
              <a:defRPr/>
            </a:lvl1pPr>
          </a:lstStyle>
          <a:p>
            <a:pPr>
              <a:defRPr/>
            </a:pPr>
            <a:endParaRPr lang="en-US" altLang="zh-CN"/>
          </a:p>
        </p:txBody>
      </p:sp>
      <p:sp>
        <p:nvSpPr>
          <p:cNvPr id="6" name="页脚占位符 4">
            <a:extLst>
              <a:ext uri="{FF2B5EF4-FFF2-40B4-BE49-F238E27FC236}">
                <a16:creationId xmlns:a16="http://schemas.microsoft.com/office/drawing/2014/main" id="{B29923D3-1947-43E6-BB0C-1801652E8072}"/>
              </a:ext>
            </a:extLst>
          </p:cNvPr>
          <p:cNvSpPr>
            <a:spLocks noGrp="1"/>
          </p:cNvSpPr>
          <p:nvPr>
            <p:ph type="ftr" sz="quarter" idx="11"/>
          </p:nvPr>
        </p:nvSpPr>
        <p:spPr/>
        <p:txBody>
          <a:bodyPr/>
          <a:lstStyle>
            <a:lvl1pPr>
              <a:defRPr/>
            </a:lvl1pPr>
          </a:lstStyle>
          <a:p>
            <a:pPr>
              <a:defRPr/>
            </a:pPr>
            <a:r>
              <a:rPr lang="zh-CN" altLang="en-US"/>
              <a:t>软件技术基础 东北大学 王庆 2005 R3</a:t>
            </a:r>
            <a:endParaRPr lang="en-US" altLang="zh-CN"/>
          </a:p>
        </p:txBody>
      </p:sp>
      <p:sp>
        <p:nvSpPr>
          <p:cNvPr id="7" name="灯片编号占位符 5">
            <a:extLst>
              <a:ext uri="{FF2B5EF4-FFF2-40B4-BE49-F238E27FC236}">
                <a16:creationId xmlns:a16="http://schemas.microsoft.com/office/drawing/2014/main" id="{E8EAC5D6-4199-49F9-90B7-E64931E4971F}"/>
              </a:ext>
            </a:extLst>
          </p:cNvPr>
          <p:cNvSpPr>
            <a:spLocks noGrp="1"/>
          </p:cNvSpPr>
          <p:nvPr>
            <p:ph type="sldNum" sz="quarter" idx="12"/>
          </p:nvPr>
        </p:nvSpPr>
        <p:spPr/>
        <p:txBody>
          <a:bodyPr/>
          <a:lstStyle>
            <a:lvl1pPr>
              <a:defRPr/>
            </a:lvl1pPr>
          </a:lstStyle>
          <a:p>
            <a:fld id="{D9C2C418-C01E-4193-BDA9-F65BBEB7F8B8}" type="slidenum">
              <a:rPr lang="zh-CN" altLang="en-US" smtClean="0"/>
              <a:pPr/>
              <a:t>‹#›</a:t>
            </a:fld>
            <a:endParaRPr lang="en-US" altLang="zh-CN">
              <a:latin typeface="Times New Roman" panose="02020603050405020304" pitchFamily="18" charset="0"/>
            </a:endParaRPr>
          </a:p>
        </p:txBody>
      </p:sp>
      <p:pic>
        <p:nvPicPr>
          <p:cNvPr id="8" name="图片 7">
            <a:extLst>
              <a:ext uri="{FF2B5EF4-FFF2-40B4-BE49-F238E27FC236}">
                <a16:creationId xmlns:a16="http://schemas.microsoft.com/office/drawing/2014/main" id="{D87BBC5C-DAE4-4329-9D5D-FB4A5AAB34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6296" y="136564"/>
            <a:ext cx="1639337" cy="1521325"/>
          </a:xfrm>
          <a:prstGeom prst="rect">
            <a:avLst/>
          </a:prstGeom>
        </p:spPr>
      </p:pic>
    </p:spTree>
    <p:extLst>
      <p:ext uri="{BB962C8B-B14F-4D97-AF65-F5344CB8AC3E}">
        <p14:creationId xmlns:p14="http://schemas.microsoft.com/office/powerpoint/2010/main" val="1638158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8E25C3-328A-47C6-8AB8-AD9B9E020513}"/>
              </a:ext>
            </a:extLst>
          </p:cNvPr>
          <p:cNvSpPr>
            <a:spLocks noGrp="1"/>
          </p:cNvSpPr>
          <p:nvPr>
            <p:ph type="dt" sz="half" idx="10"/>
          </p:nvPr>
        </p:nvSpPr>
        <p:spPr/>
        <p:txBody>
          <a:bodyPr/>
          <a:lstStyle>
            <a:lvl1pPr>
              <a:defRPr/>
            </a:lvl1pPr>
          </a:lstStyle>
          <a:p>
            <a:pPr>
              <a:defRPr/>
            </a:pPr>
            <a:endParaRPr lang="en-US" altLang="zh-CN"/>
          </a:p>
        </p:txBody>
      </p:sp>
      <p:sp>
        <p:nvSpPr>
          <p:cNvPr id="5" name="页脚占位符 4">
            <a:extLst>
              <a:ext uri="{FF2B5EF4-FFF2-40B4-BE49-F238E27FC236}">
                <a16:creationId xmlns:a16="http://schemas.microsoft.com/office/drawing/2014/main" id="{677D9E67-9F39-491F-A5CC-30E6ED9F1647}"/>
              </a:ext>
            </a:extLst>
          </p:cNvPr>
          <p:cNvSpPr>
            <a:spLocks noGrp="1"/>
          </p:cNvSpPr>
          <p:nvPr>
            <p:ph type="ftr" sz="quarter" idx="11"/>
          </p:nvPr>
        </p:nvSpPr>
        <p:spPr/>
        <p:txBody>
          <a:bodyPr/>
          <a:lstStyle>
            <a:lvl1pPr>
              <a:defRPr/>
            </a:lvl1pPr>
          </a:lstStyle>
          <a:p>
            <a:pPr>
              <a:defRPr/>
            </a:pPr>
            <a:r>
              <a:rPr lang="zh-CN" altLang="en-US"/>
              <a:t>软件技术基础 东北大学 王庆 2005 R3</a:t>
            </a:r>
            <a:endParaRPr lang="en-US" altLang="zh-CN"/>
          </a:p>
        </p:txBody>
      </p:sp>
      <p:sp>
        <p:nvSpPr>
          <p:cNvPr id="6" name="灯片编号占位符 5">
            <a:extLst>
              <a:ext uri="{FF2B5EF4-FFF2-40B4-BE49-F238E27FC236}">
                <a16:creationId xmlns:a16="http://schemas.microsoft.com/office/drawing/2014/main" id="{50CCFC24-FBA5-4EFB-87B6-F2A8FEFE8F0C}"/>
              </a:ext>
            </a:extLst>
          </p:cNvPr>
          <p:cNvSpPr>
            <a:spLocks noGrp="1"/>
          </p:cNvSpPr>
          <p:nvPr>
            <p:ph type="sldNum" sz="quarter" idx="12"/>
          </p:nvPr>
        </p:nvSpPr>
        <p:spPr/>
        <p:txBody>
          <a:bodyPr/>
          <a:lstStyle>
            <a:lvl1pPr>
              <a:defRPr/>
            </a:lvl1pPr>
          </a:lstStyle>
          <a:p>
            <a:fld id="{A6995B45-72CE-491E-ABBC-290F61E360F1}" type="slidenum">
              <a:rPr lang="zh-CN" altLang="en-US" smtClean="0"/>
              <a:pPr/>
              <a:t>‹#›</a:t>
            </a:fld>
            <a:endParaRPr lang="en-US" altLang="zh-CN">
              <a:latin typeface="Times New Roman" panose="02020603050405020304" pitchFamily="18" charset="0"/>
            </a:endParaRPr>
          </a:p>
        </p:txBody>
      </p:sp>
    </p:spTree>
    <p:extLst>
      <p:ext uri="{BB962C8B-B14F-4D97-AF65-F5344CB8AC3E}">
        <p14:creationId xmlns:p14="http://schemas.microsoft.com/office/powerpoint/2010/main" val="1025572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3594744-11B4-49A0-8968-E7E528C1363B}"/>
              </a:ext>
            </a:extLst>
          </p:cNvPr>
          <p:cNvSpPr>
            <a:spLocks noGrp="1"/>
          </p:cNvSpPr>
          <p:nvPr>
            <p:ph type="dt" sz="half" idx="10"/>
          </p:nvPr>
        </p:nvSpPr>
        <p:spPr/>
        <p:txBody>
          <a:bodyPr/>
          <a:lstStyle>
            <a:lvl1pPr>
              <a:defRPr/>
            </a:lvl1pPr>
          </a:lstStyle>
          <a:p>
            <a:pPr>
              <a:defRPr/>
            </a:pPr>
            <a:endParaRPr lang="en-US" altLang="zh-CN"/>
          </a:p>
        </p:txBody>
      </p:sp>
      <p:sp>
        <p:nvSpPr>
          <p:cNvPr id="5" name="页脚占位符 4">
            <a:extLst>
              <a:ext uri="{FF2B5EF4-FFF2-40B4-BE49-F238E27FC236}">
                <a16:creationId xmlns:a16="http://schemas.microsoft.com/office/drawing/2014/main" id="{1889185F-5EA8-45BF-AE70-10E784044CFF}"/>
              </a:ext>
            </a:extLst>
          </p:cNvPr>
          <p:cNvSpPr>
            <a:spLocks noGrp="1"/>
          </p:cNvSpPr>
          <p:nvPr>
            <p:ph type="ftr" sz="quarter" idx="11"/>
          </p:nvPr>
        </p:nvSpPr>
        <p:spPr/>
        <p:txBody>
          <a:bodyPr/>
          <a:lstStyle>
            <a:lvl1pPr>
              <a:defRPr/>
            </a:lvl1pPr>
          </a:lstStyle>
          <a:p>
            <a:pPr>
              <a:defRPr/>
            </a:pPr>
            <a:r>
              <a:rPr lang="zh-CN" altLang="en-US"/>
              <a:t>软件技术基础 东北大学 王庆 2005 R3</a:t>
            </a:r>
            <a:endParaRPr lang="en-US" altLang="zh-CN"/>
          </a:p>
        </p:txBody>
      </p:sp>
      <p:sp>
        <p:nvSpPr>
          <p:cNvPr id="6" name="灯片编号占位符 5">
            <a:extLst>
              <a:ext uri="{FF2B5EF4-FFF2-40B4-BE49-F238E27FC236}">
                <a16:creationId xmlns:a16="http://schemas.microsoft.com/office/drawing/2014/main" id="{D37C889A-734A-4962-B35D-74C1D9CD5B81}"/>
              </a:ext>
            </a:extLst>
          </p:cNvPr>
          <p:cNvSpPr>
            <a:spLocks noGrp="1"/>
          </p:cNvSpPr>
          <p:nvPr>
            <p:ph type="sldNum" sz="quarter" idx="12"/>
          </p:nvPr>
        </p:nvSpPr>
        <p:spPr/>
        <p:txBody>
          <a:bodyPr/>
          <a:lstStyle>
            <a:lvl1pPr>
              <a:defRPr/>
            </a:lvl1pPr>
          </a:lstStyle>
          <a:p>
            <a:fld id="{71C851A8-8F8A-40EF-B95D-3AB347E21767}" type="slidenum">
              <a:rPr lang="zh-CN" altLang="en-US" smtClean="0"/>
              <a:pPr/>
              <a:t>‹#›</a:t>
            </a:fld>
            <a:endParaRPr lang="en-US" altLang="zh-CN">
              <a:latin typeface="Times New Roman" panose="02020603050405020304" pitchFamily="18" charset="0"/>
            </a:endParaRPr>
          </a:p>
        </p:txBody>
      </p:sp>
    </p:spTree>
    <p:extLst>
      <p:ext uri="{BB962C8B-B14F-4D97-AF65-F5344CB8AC3E}">
        <p14:creationId xmlns:p14="http://schemas.microsoft.com/office/powerpoint/2010/main" val="1901167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图片 4" descr="dd6.tif">
            <a:extLst>
              <a:ext uri="{FF2B5EF4-FFF2-40B4-BE49-F238E27FC236}">
                <a16:creationId xmlns:a16="http://schemas.microsoft.com/office/drawing/2014/main" id="{9EC87CC6-7892-4564-B569-533D6C0A8B6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60089D8E-7584-4543-8BBA-4F58159060B5}"/>
              </a:ext>
            </a:extLst>
          </p:cNvPr>
          <p:cNvSpPr>
            <a:spLocks noGrp="1"/>
          </p:cNvSpPr>
          <p:nvPr>
            <p:ph type="dt" sz="half" idx="10"/>
          </p:nvPr>
        </p:nvSpPr>
        <p:spPr/>
        <p:txBody>
          <a:bodyPr/>
          <a:lstStyle>
            <a:lvl1pPr>
              <a:defRPr/>
            </a:lvl1pPr>
          </a:lstStyle>
          <a:p>
            <a:pPr>
              <a:defRPr/>
            </a:pPr>
            <a:endParaRPr lang="en-US" altLang="zh-CN"/>
          </a:p>
        </p:txBody>
      </p:sp>
      <p:sp>
        <p:nvSpPr>
          <p:cNvPr id="6" name="页脚占位符 4">
            <a:extLst>
              <a:ext uri="{FF2B5EF4-FFF2-40B4-BE49-F238E27FC236}">
                <a16:creationId xmlns:a16="http://schemas.microsoft.com/office/drawing/2014/main" id="{4D203C7D-D42A-4F6A-AF71-A3103B75ABCF}"/>
              </a:ext>
            </a:extLst>
          </p:cNvPr>
          <p:cNvSpPr>
            <a:spLocks noGrp="1"/>
          </p:cNvSpPr>
          <p:nvPr>
            <p:ph type="ftr" sz="quarter" idx="11"/>
          </p:nvPr>
        </p:nvSpPr>
        <p:spPr/>
        <p:txBody>
          <a:bodyPr/>
          <a:lstStyle>
            <a:lvl1pPr>
              <a:defRPr/>
            </a:lvl1pPr>
          </a:lstStyle>
          <a:p>
            <a:pPr>
              <a:defRPr/>
            </a:pPr>
            <a:r>
              <a:rPr lang="zh-CN" altLang="en-US"/>
              <a:t>软件技术基础 东北大学 王庆 2005 R3</a:t>
            </a:r>
            <a:endParaRPr lang="en-US" altLang="zh-CN"/>
          </a:p>
        </p:txBody>
      </p:sp>
      <p:sp>
        <p:nvSpPr>
          <p:cNvPr id="7" name="灯片编号占位符 5">
            <a:extLst>
              <a:ext uri="{FF2B5EF4-FFF2-40B4-BE49-F238E27FC236}">
                <a16:creationId xmlns:a16="http://schemas.microsoft.com/office/drawing/2014/main" id="{8CFD3A6C-4152-42F8-A90B-101E4EFBCA1E}"/>
              </a:ext>
            </a:extLst>
          </p:cNvPr>
          <p:cNvSpPr>
            <a:spLocks noGrp="1"/>
          </p:cNvSpPr>
          <p:nvPr>
            <p:ph type="sldNum" sz="quarter" idx="12"/>
          </p:nvPr>
        </p:nvSpPr>
        <p:spPr/>
        <p:txBody>
          <a:bodyPr/>
          <a:lstStyle>
            <a:lvl1pPr>
              <a:defRPr/>
            </a:lvl1pPr>
          </a:lstStyle>
          <a:p>
            <a:fld id="{456ADB58-D30A-4130-ABE5-9635AF734BD7}" type="slidenum">
              <a:rPr lang="zh-CN" altLang="en-US" smtClean="0"/>
              <a:pPr/>
              <a:t>‹#›</a:t>
            </a:fld>
            <a:endParaRPr lang="en-US" altLang="zh-CN">
              <a:latin typeface="Times New Roman" panose="02020603050405020304" pitchFamily="18" charset="0"/>
            </a:endParaRPr>
          </a:p>
        </p:txBody>
      </p:sp>
      <p:pic>
        <p:nvPicPr>
          <p:cNvPr id="8" name="图片 7">
            <a:extLst>
              <a:ext uri="{FF2B5EF4-FFF2-40B4-BE49-F238E27FC236}">
                <a16:creationId xmlns:a16="http://schemas.microsoft.com/office/drawing/2014/main" id="{5CA4CD46-7314-4FC1-834A-B500272093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945" y="215281"/>
            <a:ext cx="834866" cy="774766"/>
          </a:xfrm>
          <a:prstGeom prst="rect">
            <a:avLst/>
          </a:prstGeom>
        </p:spPr>
      </p:pic>
    </p:spTree>
    <p:extLst>
      <p:ext uri="{BB962C8B-B14F-4D97-AF65-F5344CB8AC3E}">
        <p14:creationId xmlns:p14="http://schemas.microsoft.com/office/powerpoint/2010/main" val="332151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E72258CC-1566-46B3-9766-9ABC23E08277}"/>
              </a:ext>
            </a:extLst>
          </p:cNvPr>
          <p:cNvSpPr>
            <a:spLocks noGrp="1"/>
          </p:cNvSpPr>
          <p:nvPr>
            <p:ph type="dt" sz="half" idx="10"/>
          </p:nvPr>
        </p:nvSpPr>
        <p:spPr/>
        <p:txBody>
          <a:bodyPr/>
          <a:lstStyle>
            <a:lvl1pPr>
              <a:defRPr/>
            </a:lvl1pPr>
          </a:lstStyle>
          <a:p>
            <a:pPr>
              <a:defRPr/>
            </a:pPr>
            <a:endParaRPr lang="en-US" altLang="zh-CN"/>
          </a:p>
        </p:txBody>
      </p:sp>
      <p:sp>
        <p:nvSpPr>
          <p:cNvPr id="5" name="页脚占位符 4">
            <a:extLst>
              <a:ext uri="{FF2B5EF4-FFF2-40B4-BE49-F238E27FC236}">
                <a16:creationId xmlns:a16="http://schemas.microsoft.com/office/drawing/2014/main" id="{533E9635-6980-4F51-91F5-9EE5A62602C7}"/>
              </a:ext>
            </a:extLst>
          </p:cNvPr>
          <p:cNvSpPr>
            <a:spLocks noGrp="1"/>
          </p:cNvSpPr>
          <p:nvPr>
            <p:ph type="ftr" sz="quarter" idx="11"/>
          </p:nvPr>
        </p:nvSpPr>
        <p:spPr/>
        <p:txBody>
          <a:bodyPr/>
          <a:lstStyle>
            <a:lvl1pPr>
              <a:defRPr/>
            </a:lvl1pPr>
          </a:lstStyle>
          <a:p>
            <a:pPr>
              <a:defRPr/>
            </a:pPr>
            <a:r>
              <a:rPr lang="zh-CN" altLang="en-US"/>
              <a:t>软件技术基础 东北大学 王庆 2005 R3</a:t>
            </a:r>
            <a:endParaRPr lang="en-US" altLang="zh-CN"/>
          </a:p>
        </p:txBody>
      </p:sp>
      <p:sp>
        <p:nvSpPr>
          <p:cNvPr id="6" name="灯片编号占位符 5">
            <a:extLst>
              <a:ext uri="{FF2B5EF4-FFF2-40B4-BE49-F238E27FC236}">
                <a16:creationId xmlns:a16="http://schemas.microsoft.com/office/drawing/2014/main" id="{BA151B84-0F45-4A9B-B17C-B2225F8DE582}"/>
              </a:ext>
            </a:extLst>
          </p:cNvPr>
          <p:cNvSpPr>
            <a:spLocks noGrp="1"/>
          </p:cNvSpPr>
          <p:nvPr>
            <p:ph type="sldNum" sz="quarter" idx="12"/>
          </p:nvPr>
        </p:nvSpPr>
        <p:spPr/>
        <p:txBody>
          <a:bodyPr/>
          <a:lstStyle>
            <a:lvl1pPr>
              <a:defRPr/>
            </a:lvl1pPr>
          </a:lstStyle>
          <a:p>
            <a:fld id="{4BF7963C-56D3-4A2F-BE3B-5DE682D8B6A4}" type="slidenum">
              <a:rPr lang="zh-CN" altLang="en-US" smtClean="0"/>
              <a:pPr/>
              <a:t>‹#›</a:t>
            </a:fld>
            <a:endParaRPr lang="en-US" altLang="zh-CN">
              <a:latin typeface="Times New Roman" panose="02020603050405020304" pitchFamily="18" charset="0"/>
            </a:endParaRPr>
          </a:p>
        </p:txBody>
      </p:sp>
    </p:spTree>
    <p:extLst>
      <p:ext uri="{BB962C8B-B14F-4D97-AF65-F5344CB8AC3E}">
        <p14:creationId xmlns:p14="http://schemas.microsoft.com/office/powerpoint/2010/main" val="3755948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3EA7F253-E778-4BE8-9B9F-A42A97FB0EEE}"/>
              </a:ext>
            </a:extLst>
          </p:cNvPr>
          <p:cNvSpPr>
            <a:spLocks noGrp="1"/>
          </p:cNvSpPr>
          <p:nvPr>
            <p:ph type="dt" sz="half" idx="10"/>
          </p:nvPr>
        </p:nvSpPr>
        <p:spPr/>
        <p:txBody>
          <a:bodyPr/>
          <a:lstStyle>
            <a:lvl1pPr>
              <a:defRPr/>
            </a:lvl1pPr>
          </a:lstStyle>
          <a:p>
            <a:pPr>
              <a:defRPr/>
            </a:pPr>
            <a:endParaRPr lang="en-US" altLang="zh-CN"/>
          </a:p>
        </p:txBody>
      </p:sp>
      <p:sp>
        <p:nvSpPr>
          <p:cNvPr id="6" name="页脚占位符 4">
            <a:extLst>
              <a:ext uri="{FF2B5EF4-FFF2-40B4-BE49-F238E27FC236}">
                <a16:creationId xmlns:a16="http://schemas.microsoft.com/office/drawing/2014/main" id="{A8A25BDE-EB94-455F-8B06-0EB7E1381F41}"/>
              </a:ext>
            </a:extLst>
          </p:cNvPr>
          <p:cNvSpPr>
            <a:spLocks noGrp="1"/>
          </p:cNvSpPr>
          <p:nvPr>
            <p:ph type="ftr" sz="quarter" idx="11"/>
          </p:nvPr>
        </p:nvSpPr>
        <p:spPr/>
        <p:txBody>
          <a:bodyPr/>
          <a:lstStyle>
            <a:lvl1pPr>
              <a:defRPr/>
            </a:lvl1pPr>
          </a:lstStyle>
          <a:p>
            <a:pPr>
              <a:defRPr/>
            </a:pPr>
            <a:r>
              <a:rPr lang="zh-CN" altLang="en-US"/>
              <a:t>软件技术基础 东北大学 王庆 2005 R3</a:t>
            </a:r>
            <a:endParaRPr lang="en-US" altLang="zh-CN"/>
          </a:p>
        </p:txBody>
      </p:sp>
      <p:sp>
        <p:nvSpPr>
          <p:cNvPr id="7" name="灯片编号占位符 5">
            <a:extLst>
              <a:ext uri="{FF2B5EF4-FFF2-40B4-BE49-F238E27FC236}">
                <a16:creationId xmlns:a16="http://schemas.microsoft.com/office/drawing/2014/main" id="{296D2C24-AE62-4B62-B825-5C8C4C5545C6}"/>
              </a:ext>
            </a:extLst>
          </p:cNvPr>
          <p:cNvSpPr>
            <a:spLocks noGrp="1"/>
          </p:cNvSpPr>
          <p:nvPr>
            <p:ph type="sldNum" sz="quarter" idx="12"/>
          </p:nvPr>
        </p:nvSpPr>
        <p:spPr/>
        <p:txBody>
          <a:bodyPr/>
          <a:lstStyle>
            <a:lvl1pPr>
              <a:defRPr/>
            </a:lvl1pPr>
          </a:lstStyle>
          <a:p>
            <a:fld id="{05EDD22A-8AD0-4AAE-8954-3E022BDD29C8}" type="slidenum">
              <a:rPr lang="zh-CN" altLang="en-US" smtClean="0"/>
              <a:pPr/>
              <a:t>‹#›</a:t>
            </a:fld>
            <a:endParaRPr lang="en-US" altLang="zh-CN">
              <a:latin typeface="Times New Roman" panose="02020603050405020304" pitchFamily="18" charset="0"/>
            </a:endParaRPr>
          </a:p>
        </p:txBody>
      </p:sp>
    </p:spTree>
    <p:extLst>
      <p:ext uri="{BB962C8B-B14F-4D97-AF65-F5344CB8AC3E}">
        <p14:creationId xmlns:p14="http://schemas.microsoft.com/office/powerpoint/2010/main" val="1539378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B6B0C21D-1CE6-4CEF-9A82-01CDFEEDB0D4}"/>
              </a:ext>
            </a:extLst>
          </p:cNvPr>
          <p:cNvSpPr>
            <a:spLocks noGrp="1"/>
          </p:cNvSpPr>
          <p:nvPr>
            <p:ph type="dt" sz="half" idx="10"/>
          </p:nvPr>
        </p:nvSpPr>
        <p:spPr/>
        <p:txBody>
          <a:bodyPr/>
          <a:lstStyle>
            <a:lvl1pPr>
              <a:defRPr/>
            </a:lvl1pPr>
          </a:lstStyle>
          <a:p>
            <a:pPr>
              <a:defRPr/>
            </a:pPr>
            <a:endParaRPr lang="en-US" altLang="zh-CN"/>
          </a:p>
        </p:txBody>
      </p:sp>
      <p:sp>
        <p:nvSpPr>
          <p:cNvPr id="8" name="页脚占位符 4">
            <a:extLst>
              <a:ext uri="{FF2B5EF4-FFF2-40B4-BE49-F238E27FC236}">
                <a16:creationId xmlns:a16="http://schemas.microsoft.com/office/drawing/2014/main" id="{DB9F5FA2-B659-4746-B55A-A651CDF606AD}"/>
              </a:ext>
            </a:extLst>
          </p:cNvPr>
          <p:cNvSpPr>
            <a:spLocks noGrp="1"/>
          </p:cNvSpPr>
          <p:nvPr>
            <p:ph type="ftr" sz="quarter" idx="11"/>
          </p:nvPr>
        </p:nvSpPr>
        <p:spPr/>
        <p:txBody>
          <a:bodyPr/>
          <a:lstStyle>
            <a:lvl1pPr>
              <a:defRPr/>
            </a:lvl1pPr>
          </a:lstStyle>
          <a:p>
            <a:pPr>
              <a:defRPr/>
            </a:pPr>
            <a:r>
              <a:rPr lang="zh-CN" altLang="en-US"/>
              <a:t>软件技术基础 东北大学 王庆 2005 R3</a:t>
            </a:r>
            <a:endParaRPr lang="en-US" altLang="zh-CN"/>
          </a:p>
        </p:txBody>
      </p:sp>
      <p:sp>
        <p:nvSpPr>
          <p:cNvPr id="9" name="灯片编号占位符 5">
            <a:extLst>
              <a:ext uri="{FF2B5EF4-FFF2-40B4-BE49-F238E27FC236}">
                <a16:creationId xmlns:a16="http://schemas.microsoft.com/office/drawing/2014/main" id="{6E0D8AEF-BDE5-472B-B6BF-76D525E9F714}"/>
              </a:ext>
            </a:extLst>
          </p:cNvPr>
          <p:cNvSpPr>
            <a:spLocks noGrp="1"/>
          </p:cNvSpPr>
          <p:nvPr>
            <p:ph type="sldNum" sz="quarter" idx="12"/>
          </p:nvPr>
        </p:nvSpPr>
        <p:spPr/>
        <p:txBody>
          <a:bodyPr/>
          <a:lstStyle>
            <a:lvl1pPr>
              <a:defRPr/>
            </a:lvl1pPr>
          </a:lstStyle>
          <a:p>
            <a:fld id="{6E4306F0-E305-40F3-8F49-A1E408917B8C}" type="slidenum">
              <a:rPr lang="zh-CN" altLang="en-US" smtClean="0"/>
              <a:pPr/>
              <a:t>‹#›</a:t>
            </a:fld>
            <a:endParaRPr lang="en-US" altLang="zh-CN">
              <a:latin typeface="Times New Roman" panose="02020603050405020304" pitchFamily="18" charset="0"/>
            </a:endParaRPr>
          </a:p>
        </p:txBody>
      </p:sp>
    </p:spTree>
    <p:extLst>
      <p:ext uri="{BB962C8B-B14F-4D97-AF65-F5344CB8AC3E}">
        <p14:creationId xmlns:p14="http://schemas.microsoft.com/office/powerpoint/2010/main" val="4172370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E28FDAB9-1ED7-4DD1-A4A4-1D24C9533747}"/>
              </a:ext>
            </a:extLst>
          </p:cNvPr>
          <p:cNvSpPr>
            <a:spLocks noGrp="1"/>
          </p:cNvSpPr>
          <p:nvPr>
            <p:ph type="dt" sz="half" idx="10"/>
          </p:nvPr>
        </p:nvSpPr>
        <p:spPr/>
        <p:txBody>
          <a:bodyPr/>
          <a:lstStyle>
            <a:lvl1pPr>
              <a:defRPr/>
            </a:lvl1pPr>
          </a:lstStyle>
          <a:p>
            <a:pPr>
              <a:defRPr/>
            </a:pPr>
            <a:endParaRPr lang="en-US" altLang="zh-CN"/>
          </a:p>
        </p:txBody>
      </p:sp>
      <p:sp>
        <p:nvSpPr>
          <p:cNvPr id="4" name="页脚占位符 4">
            <a:extLst>
              <a:ext uri="{FF2B5EF4-FFF2-40B4-BE49-F238E27FC236}">
                <a16:creationId xmlns:a16="http://schemas.microsoft.com/office/drawing/2014/main" id="{BC085F6F-2E96-4232-8CAB-463C046B35F8}"/>
              </a:ext>
            </a:extLst>
          </p:cNvPr>
          <p:cNvSpPr>
            <a:spLocks noGrp="1"/>
          </p:cNvSpPr>
          <p:nvPr>
            <p:ph type="ftr" sz="quarter" idx="11"/>
          </p:nvPr>
        </p:nvSpPr>
        <p:spPr/>
        <p:txBody>
          <a:bodyPr/>
          <a:lstStyle>
            <a:lvl1pPr>
              <a:defRPr/>
            </a:lvl1pPr>
          </a:lstStyle>
          <a:p>
            <a:pPr>
              <a:defRPr/>
            </a:pPr>
            <a:r>
              <a:rPr lang="zh-CN" altLang="en-US"/>
              <a:t>软件技术基础 东北大学 王庆 2005 R3</a:t>
            </a:r>
            <a:endParaRPr lang="en-US" altLang="zh-CN"/>
          </a:p>
        </p:txBody>
      </p:sp>
      <p:sp>
        <p:nvSpPr>
          <p:cNvPr id="5" name="灯片编号占位符 5">
            <a:extLst>
              <a:ext uri="{FF2B5EF4-FFF2-40B4-BE49-F238E27FC236}">
                <a16:creationId xmlns:a16="http://schemas.microsoft.com/office/drawing/2014/main" id="{2DBBFAC8-2BF4-4D75-AF43-81FE428B2335}"/>
              </a:ext>
            </a:extLst>
          </p:cNvPr>
          <p:cNvSpPr>
            <a:spLocks noGrp="1"/>
          </p:cNvSpPr>
          <p:nvPr>
            <p:ph type="sldNum" sz="quarter" idx="12"/>
          </p:nvPr>
        </p:nvSpPr>
        <p:spPr/>
        <p:txBody>
          <a:bodyPr/>
          <a:lstStyle>
            <a:lvl1pPr>
              <a:defRPr/>
            </a:lvl1pPr>
          </a:lstStyle>
          <a:p>
            <a:fld id="{C7BE2C23-8ADA-482D-BC74-634C80E6E39E}" type="slidenum">
              <a:rPr lang="zh-CN" altLang="en-US" smtClean="0"/>
              <a:pPr/>
              <a:t>‹#›</a:t>
            </a:fld>
            <a:endParaRPr lang="en-US" altLang="zh-CN">
              <a:latin typeface="Times New Roman" panose="02020603050405020304" pitchFamily="18" charset="0"/>
            </a:endParaRPr>
          </a:p>
        </p:txBody>
      </p:sp>
    </p:spTree>
    <p:extLst>
      <p:ext uri="{BB962C8B-B14F-4D97-AF65-F5344CB8AC3E}">
        <p14:creationId xmlns:p14="http://schemas.microsoft.com/office/powerpoint/2010/main" val="3101256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DD8C6B3A-40A7-4D7B-8CE9-D08B83281674}"/>
              </a:ext>
            </a:extLst>
          </p:cNvPr>
          <p:cNvSpPr>
            <a:spLocks noGrp="1"/>
          </p:cNvSpPr>
          <p:nvPr>
            <p:ph type="dt" sz="half" idx="10"/>
          </p:nvPr>
        </p:nvSpPr>
        <p:spPr/>
        <p:txBody>
          <a:bodyPr/>
          <a:lstStyle>
            <a:lvl1pPr>
              <a:defRPr/>
            </a:lvl1pPr>
          </a:lstStyle>
          <a:p>
            <a:pPr>
              <a:defRPr/>
            </a:pPr>
            <a:endParaRPr lang="en-US" altLang="zh-CN"/>
          </a:p>
        </p:txBody>
      </p:sp>
      <p:sp>
        <p:nvSpPr>
          <p:cNvPr id="3" name="页脚占位符 4">
            <a:extLst>
              <a:ext uri="{FF2B5EF4-FFF2-40B4-BE49-F238E27FC236}">
                <a16:creationId xmlns:a16="http://schemas.microsoft.com/office/drawing/2014/main" id="{90660B09-68E6-48E5-A5E4-B5EA023DD199}"/>
              </a:ext>
            </a:extLst>
          </p:cNvPr>
          <p:cNvSpPr>
            <a:spLocks noGrp="1"/>
          </p:cNvSpPr>
          <p:nvPr>
            <p:ph type="ftr" sz="quarter" idx="11"/>
          </p:nvPr>
        </p:nvSpPr>
        <p:spPr/>
        <p:txBody>
          <a:bodyPr/>
          <a:lstStyle>
            <a:lvl1pPr>
              <a:defRPr/>
            </a:lvl1pPr>
          </a:lstStyle>
          <a:p>
            <a:pPr>
              <a:defRPr/>
            </a:pPr>
            <a:r>
              <a:rPr lang="zh-CN" altLang="en-US"/>
              <a:t>软件技术基础 东北大学 王庆 2005 R3</a:t>
            </a:r>
            <a:endParaRPr lang="en-US" altLang="zh-CN"/>
          </a:p>
        </p:txBody>
      </p:sp>
      <p:sp>
        <p:nvSpPr>
          <p:cNvPr id="4" name="灯片编号占位符 5">
            <a:extLst>
              <a:ext uri="{FF2B5EF4-FFF2-40B4-BE49-F238E27FC236}">
                <a16:creationId xmlns:a16="http://schemas.microsoft.com/office/drawing/2014/main" id="{A58E6177-D4A4-422B-9A91-7BFD4FF1224B}"/>
              </a:ext>
            </a:extLst>
          </p:cNvPr>
          <p:cNvSpPr>
            <a:spLocks noGrp="1"/>
          </p:cNvSpPr>
          <p:nvPr>
            <p:ph type="sldNum" sz="quarter" idx="12"/>
          </p:nvPr>
        </p:nvSpPr>
        <p:spPr/>
        <p:txBody>
          <a:bodyPr/>
          <a:lstStyle>
            <a:lvl1pPr>
              <a:defRPr/>
            </a:lvl1pPr>
          </a:lstStyle>
          <a:p>
            <a:fld id="{42502A6E-A469-4BD7-8B0F-ACB9C530A6B0}" type="slidenum">
              <a:rPr lang="zh-CN" altLang="en-US" smtClean="0"/>
              <a:pPr/>
              <a:t>‹#›</a:t>
            </a:fld>
            <a:endParaRPr lang="en-US" altLang="zh-CN">
              <a:latin typeface="Times New Roman" panose="02020603050405020304" pitchFamily="18" charset="0"/>
            </a:endParaRPr>
          </a:p>
        </p:txBody>
      </p:sp>
    </p:spTree>
    <p:extLst>
      <p:ext uri="{BB962C8B-B14F-4D97-AF65-F5344CB8AC3E}">
        <p14:creationId xmlns:p14="http://schemas.microsoft.com/office/powerpoint/2010/main" val="1244552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日期占位符 3">
            <a:extLst>
              <a:ext uri="{FF2B5EF4-FFF2-40B4-BE49-F238E27FC236}">
                <a16:creationId xmlns:a16="http://schemas.microsoft.com/office/drawing/2014/main" id="{1A0A9CE8-89DD-437E-9BFD-797D32A03FBE}"/>
              </a:ext>
            </a:extLst>
          </p:cNvPr>
          <p:cNvSpPr>
            <a:spLocks noGrp="1"/>
          </p:cNvSpPr>
          <p:nvPr>
            <p:ph type="dt" sz="half" idx="10"/>
          </p:nvPr>
        </p:nvSpPr>
        <p:spPr/>
        <p:txBody>
          <a:bodyPr/>
          <a:lstStyle>
            <a:lvl1pPr>
              <a:defRPr/>
            </a:lvl1pPr>
          </a:lstStyle>
          <a:p>
            <a:pPr>
              <a:defRPr/>
            </a:pPr>
            <a:endParaRPr lang="en-US" altLang="zh-CN"/>
          </a:p>
        </p:txBody>
      </p:sp>
      <p:sp>
        <p:nvSpPr>
          <p:cNvPr id="6" name="页脚占位符 4">
            <a:extLst>
              <a:ext uri="{FF2B5EF4-FFF2-40B4-BE49-F238E27FC236}">
                <a16:creationId xmlns:a16="http://schemas.microsoft.com/office/drawing/2014/main" id="{FA960E38-2F4F-4294-A4E1-30B060E98F5E}"/>
              </a:ext>
            </a:extLst>
          </p:cNvPr>
          <p:cNvSpPr>
            <a:spLocks noGrp="1"/>
          </p:cNvSpPr>
          <p:nvPr>
            <p:ph type="ftr" sz="quarter" idx="11"/>
          </p:nvPr>
        </p:nvSpPr>
        <p:spPr/>
        <p:txBody>
          <a:bodyPr/>
          <a:lstStyle>
            <a:lvl1pPr>
              <a:defRPr/>
            </a:lvl1pPr>
          </a:lstStyle>
          <a:p>
            <a:pPr>
              <a:defRPr/>
            </a:pPr>
            <a:r>
              <a:rPr lang="zh-CN" altLang="en-US"/>
              <a:t>软件技术基础 东北大学 王庆 2005 R3</a:t>
            </a:r>
            <a:endParaRPr lang="en-US" altLang="zh-CN"/>
          </a:p>
        </p:txBody>
      </p:sp>
      <p:sp>
        <p:nvSpPr>
          <p:cNvPr id="7" name="灯片编号占位符 5">
            <a:extLst>
              <a:ext uri="{FF2B5EF4-FFF2-40B4-BE49-F238E27FC236}">
                <a16:creationId xmlns:a16="http://schemas.microsoft.com/office/drawing/2014/main" id="{11D5EC0B-BFBF-4FBB-8114-2C037E528F13}"/>
              </a:ext>
            </a:extLst>
          </p:cNvPr>
          <p:cNvSpPr>
            <a:spLocks noGrp="1"/>
          </p:cNvSpPr>
          <p:nvPr>
            <p:ph type="sldNum" sz="quarter" idx="12"/>
          </p:nvPr>
        </p:nvSpPr>
        <p:spPr/>
        <p:txBody>
          <a:bodyPr/>
          <a:lstStyle>
            <a:lvl1pPr>
              <a:defRPr/>
            </a:lvl1pPr>
          </a:lstStyle>
          <a:p>
            <a:fld id="{C217B1F2-6991-4B69-8C97-0A5902B971AA}" type="slidenum">
              <a:rPr lang="zh-CN" altLang="en-US" smtClean="0"/>
              <a:pPr/>
              <a:t>‹#›</a:t>
            </a:fld>
            <a:endParaRPr lang="en-US" altLang="zh-CN">
              <a:latin typeface="Times New Roman" panose="02020603050405020304" pitchFamily="18" charset="0"/>
            </a:endParaRPr>
          </a:p>
        </p:txBody>
      </p:sp>
    </p:spTree>
    <p:extLst>
      <p:ext uri="{BB962C8B-B14F-4D97-AF65-F5344CB8AC3E}">
        <p14:creationId xmlns:p14="http://schemas.microsoft.com/office/powerpoint/2010/main" val="3599998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日期占位符 3">
            <a:extLst>
              <a:ext uri="{FF2B5EF4-FFF2-40B4-BE49-F238E27FC236}">
                <a16:creationId xmlns:a16="http://schemas.microsoft.com/office/drawing/2014/main" id="{4B3F2729-F396-472B-AAA6-4124C61C0678}"/>
              </a:ext>
            </a:extLst>
          </p:cNvPr>
          <p:cNvSpPr>
            <a:spLocks noGrp="1"/>
          </p:cNvSpPr>
          <p:nvPr>
            <p:ph type="dt" sz="half" idx="10"/>
          </p:nvPr>
        </p:nvSpPr>
        <p:spPr/>
        <p:txBody>
          <a:bodyPr/>
          <a:lstStyle>
            <a:lvl1pPr>
              <a:defRPr/>
            </a:lvl1pPr>
          </a:lstStyle>
          <a:p>
            <a:pPr>
              <a:defRPr/>
            </a:pPr>
            <a:endParaRPr lang="en-US" altLang="zh-CN"/>
          </a:p>
        </p:txBody>
      </p:sp>
      <p:sp>
        <p:nvSpPr>
          <p:cNvPr id="6" name="页脚占位符 4">
            <a:extLst>
              <a:ext uri="{FF2B5EF4-FFF2-40B4-BE49-F238E27FC236}">
                <a16:creationId xmlns:a16="http://schemas.microsoft.com/office/drawing/2014/main" id="{C15FF19B-C61B-41B9-981A-3EAF6D7ADAC7}"/>
              </a:ext>
            </a:extLst>
          </p:cNvPr>
          <p:cNvSpPr>
            <a:spLocks noGrp="1"/>
          </p:cNvSpPr>
          <p:nvPr>
            <p:ph type="ftr" sz="quarter" idx="11"/>
          </p:nvPr>
        </p:nvSpPr>
        <p:spPr/>
        <p:txBody>
          <a:bodyPr/>
          <a:lstStyle>
            <a:lvl1pPr>
              <a:defRPr/>
            </a:lvl1pPr>
          </a:lstStyle>
          <a:p>
            <a:pPr>
              <a:defRPr/>
            </a:pPr>
            <a:r>
              <a:rPr lang="zh-CN" altLang="en-US"/>
              <a:t>软件技术基础 东北大学 王庆 2005 R3</a:t>
            </a:r>
            <a:endParaRPr lang="en-US" altLang="zh-CN"/>
          </a:p>
        </p:txBody>
      </p:sp>
      <p:sp>
        <p:nvSpPr>
          <p:cNvPr id="7" name="灯片编号占位符 5">
            <a:extLst>
              <a:ext uri="{FF2B5EF4-FFF2-40B4-BE49-F238E27FC236}">
                <a16:creationId xmlns:a16="http://schemas.microsoft.com/office/drawing/2014/main" id="{266430EB-61F1-402B-BE62-2364769AEC61}"/>
              </a:ext>
            </a:extLst>
          </p:cNvPr>
          <p:cNvSpPr>
            <a:spLocks noGrp="1"/>
          </p:cNvSpPr>
          <p:nvPr>
            <p:ph type="sldNum" sz="quarter" idx="12"/>
          </p:nvPr>
        </p:nvSpPr>
        <p:spPr/>
        <p:txBody>
          <a:bodyPr/>
          <a:lstStyle>
            <a:lvl1pPr>
              <a:defRPr/>
            </a:lvl1pPr>
          </a:lstStyle>
          <a:p>
            <a:fld id="{647E72BC-1108-42AD-892F-CC19FE191658}" type="slidenum">
              <a:rPr lang="zh-CN" altLang="en-US" smtClean="0"/>
              <a:pPr/>
              <a:t>‹#›</a:t>
            </a:fld>
            <a:endParaRPr lang="en-US" altLang="zh-CN">
              <a:latin typeface="Times New Roman" panose="02020603050405020304" pitchFamily="18" charset="0"/>
            </a:endParaRPr>
          </a:p>
        </p:txBody>
      </p:sp>
    </p:spTree>
    <p:extLst>
      <p:ext uri="{BB962C8B-B14F-4D97-AF65-F5344CB8AC3E}">
        <p14:creationId xmlns:p14="http://schemas.microsoft.com/office/powerpoint/2010/main" val="2724943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89110898-B060-4208-9FCC-492E41435D4F}"/>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id="{4339ECB9-7879-45B2-89D2-F000E6F49209}"/>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75B423F-A8B2-4BF1-8E15-0987463EC0C3}"/>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endParaRPr lang="en-US" altLang="zh-CN"/>
          </a:p>
        </p:txBody>
      </p:sp>
      <p:sp>
        <p:nvSpPr>
          <p:cNvPr id="5" name="页脚占位符 4">
            <a:extLst>
              <a:ext uri="{FF2B5EF4-FFF2-40B4-BE49-F238E27FC236}">
                <a16:creationId xmlns:a16="http://schemas.microsoft.com/office/drawing/2014/main" id="{8F458EC7-C9F9-4A52-991F-642E88B9E68E}"/>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r>
              <a:rPr lang="zh-CN" altLang="en-US"/>
              <a:t>软件技术基础 东北大学 王庆 2005 R3</a:t>
            </a:r>
            <a:endParaRPr lang="en-US" altLang="zh-CN"/>
          </a:p>
        </p:txBody>
      </p:sp>
      <p:sp>
        <p:nvSpPr>
          <p:cNvPr id="6" name="灯片编号占位符 5">
            <a:extLst>
              <a:ext uri="{FF2B5EF4-FFF2-40B4-BE49-F238E27FC236}">
                <a16:creationId xmlns:a16="http://schemas.microsoft.com/office/drawing/2014/main" id="{7015E6C7-2A10-4E28-91FF-F3821A7C8CF5}"/>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fld id="{CCAE4FFB-9667-4FA0-B779-8F4675C11C97}" type="slidenum">
              <a:rPr lang="zh-CN" altLang="en-US" smtClean="0"/>
              <a:pPr/>
              <a:t>‹#›</a:t>
            </a:fld>
            <a:endParaRPr lang="en-US" altLang="zh-CN"/>
          </a:p>
        </p:txBody>
      </p:sp>
    </p:spTree>
    <p:extLst>
      <p:ext uri="{BB962C8B-B14F-4D97-AF65-F5344CB8AC3E}">
        <p14:creationId xmlns:p14="http://schemas.microsoft.com/office/powerpoint/2010/main" val="4074553709"/>
      </p:ext>
    </p:extLst>
  </p:cSld>
  <p:clrMap bg1="lt1" tx1="dk1" bg2="lt2" tx2="dk2" accent1="accent1" accent2="accent2" accent3="accent3" accent4="accent4" accent5="accent5" accent6="accent6" hlink="hlink" folHlink="folHlink"/>
  <p:sldLayoutIdLst>
    <p:sldLayoutId id="2147484820" r:id="rId1"/>
    <p:sldLayoutId id="2147484821" r:id="rId2"/>
    <p:sldLayoutId id="2147484822" r:id="rId3"/>
    <p:sldLayoutId id="2147484823" r:id="rId4"/>
    <p:sldLayoutId id="2147484824" r:id="rId5"/>
    <p:sldLayoutId id="2147484825" r:id="rId6"/>
    <p:sldLayoutId id="2147484826" r:id="rId7"/>
    <p:sldLayoutId id="2147484827" r:id="rId8"/>
    <p:sldLayoutId id="2147484828" r:id="rId9"/>
    <p:sldLayoutId id="2147484829" r:id="rId10"/>
    <p:sldLayoutId id="2147484830" r:id="rId11"/>
  </p:sldLayoutIdLst>
  <p:hf hdr="0" ftr="0" dt="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7.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10.wdp"/></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5.emf"/><Relationship Id="rId4" Type="http://schemas.openxmlformats.org/officeDocument/2006/relationships/oleObject" Target="../embeddings/oleObject1.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6.emf"/><Relationship Id="rId4" Type="http://schemas.openxmlformats.org/officeDocument/2006/relationships/oleObject" Target="../embeddings/oleObject2.bin"/></Relationships>
</file>

<file path=ppt/slides/_rels/slide24.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audio" Target="../media/audio1.wav"/><Relationship Id="rId7" Type="http://schemas.microsoft.com/office/2007/relationships/hdphoto" Target="../media/hdphoto13.wdp"/><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0.png"/><Relationship Id="rId5" Type="http://schemas.microsoft.com/office/2007/relationships/hdphoto" Target="../media/hdphoto12.wdp"/><Relationship Id="rId4" Type="http://schemas.openxmlformats.org/officeDocument/2006/relationships/image" Target="../media/image19.png"/><Relationship Id="rId9" Type="http://schemas.microsoft.com/office/2007/relationships/hdphoto" Target="../media/hdphoto14.wdp"/></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microsoft.com/office/2007/relationships/hdphoto" Target="../media/hdphoto15.wdp"/></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4.wdp"/></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10.png"/><Relationship Id="rId4" Type="http://schemas.microsoft.com/office/2007/relationships/hdphoto" Target="../media/hdphoto5.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552BDD7D-B7DA-4B77-8ECA-B7D6E52734A2}"/>
              </a:ext>
            </a:extLst>
          </p:cNvPr>
          <p:cNvSpPr txBox="1">
            <a:spLocks/>
          </p:cNvSpPr>
          <p:nvPr/>
        </p:nvSpPr>
        <p:spPr bwMode="auto">
          <a:xfrm>
            <a:off x="107504" y="1844824"/>
            <a:ext cx="914241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a:defRPr/>
            </a:pPr>
            <a:r>
              <a:rPr lang="zh-CN" altLang="en-US" sz="6000" spc="50">
                <a:ln w="11430"/>
                <a:effectLst>
                  <a:outerShdw blurRad="38100" dist="38100" dir="2700000" algn="tl">
                    <a:srgbClr val="000000">
                      <a:alpha val="43137"/>
                    </a:srgbClr>
                  </a:outerShdw>
                </a:effectLst>
                <a:latin typeface="黑体" pitchFamily="49" charset="-122"/>
                <a:ea typeface="黑体" pitchFamily="49" charset="-122"/>
                <a:cs typeface="+mn-cs"/>
              </a:rPr>
              <a:t>计算机软件技术基础</a:t>
            </a:r>
            <a:endParaRPr lang="zh-CN" altLang="en-US" sz="6000" spc="50" dirty="0">
              <a:ln w="11430"/>
              <a:effectLst>
                <a:outerShdw blurRad="38100" dist="38100" dir="2700000" algn="tl">
                  <a:srgbClr val="000000">
                    <a:alpha val="43137"/>
                  </a:srgbClr>
                </a:outerShdw>
              </a:effectLst>
              <a:latin typeface="黑体" pitchFamily="49" charset="-122"/>
              <a:ea typeface="黑体" pitchFamily="49" charset="-122"/>
              <a:cs typeface="+mn-cs"/>
            </a:endParaRPr>
          </a:p>
        </p:txBody>
      </p:sp>
      <p:sp>
        <p:nvSpPr>
          <p:cNvPr id="10" name="副标题 2">
            <a:extLst>
              <a:ext uri="{FF2B5EF4-FFF2-40B4-BE49-F238E27FC236}">
                <a16:creationId xmlns:a16="http://schemas.microsoft.com/office/drawing/2014/main" id="{3CD4C46A-4CA1-4D4A-ADC5-78B24220BF30}"/>
              </a:ext>
            </a:extLst>
          </p:cNvPr>
          <p:cNvSpPr txBox="1">
            <a:spLocks/>
          </p:cNvSpPr>
          <p:nvPr/>
        </p:nvSpPr>
        <p:spPr bwMode="auto">
          <a:xfrm>
            <a:off x="1403648" y="4005263"/>
            <a:ext cx="640080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Font typeface="Arial" panose="020B0604020202020204" pitchFamily="34" charset="0"/>
              <a:buNone/>
              <a:defRPr sz="3200" kern="1200">
                <a:solidFill>
                  <a:schemeClr val="tx1">
                    <a:tint val="75000"/>
                  </a:schemeClr>
                </a:solidFill>
                <a:latin typeface="+mn-lt"/>
                <a:ea typeface="+mn-ea"/>
                <a:cs typeface="+mn-cs"/>
              </a:defRPr>
            </a:lvl1pPr>
            <a:lvl2pPr marL="457200" indent="0" algn="ctr" rtl="0" eaLnBrk="1" fontAlgn="base" hangingPunct="1">
              <a:spcBef>
                <a:spcPct val="20000"/>
              </a:spcBef>
              <a:spcAft>
                <a:spcPct val="0"/>
              </a:spcAft>
              <a:buFont typeface="Arial" panose="020B0604020202020204" pitchFamily="34" charset="0"/>
              <a:buNone/>
              <a:defRPr sz="2800" kern="1200">
                <a:solidFill>
                  <a:schemeClr val="tx1">
                    <a:tint val="75000"/>
                  </a:schemeClr>
                </a:solidFill>
                <a:latin typeface="+mn-lt"/>
                <a:ea typeface="+mn-ea"/>
                <a:cs typeface="+mn-cs"/>
              </a:defRPr>
            </a:lvl2pPr>
            <a:lvl3pPr marL="914400" indent="0" algn="ctr" rtl="0" eaLnBrk="1" fontAlgn="base" hangingPunct="1">
              <a:spcBef>
                <a:spcPct val="20000"/>
              </a:spcBef>
              <a:spcAft>
                <a:spcPct val="0"/>
              </a:spcAft>
              <a:buFont typeface="Arial" panose="020B0604020202020204" pitchFamily="34" charset="0"/>
              <a:buNone/>
              <a:defRPr sz="2400" kern="1200">
                <a:solidFill>
                  <a:schemeClr val="tx1">
                    <a:tint val="75000"/>
                  </a:schemeClr>
                </a:solidFill>
                <a:latin typeface="+mn-lt"/>
                <a:ea typeface="+mn-ea"/>
                <a:cs typeface="+mn-cs"/>
              </a:defRPr>
            </a:lvl3pPr>
            <a:lvl4pPr marL="1371600" indent="0" algn="ctr" rtl="0" eaLnBrk="1" fontAlgn="base" hangingPunct="1">
              <a:spcBef>
                <a:spcPct val="20000"/>
              </a:spcBef>
              <a:spcAft>
                <a:spcPct val="0"/>
              </a:spcAft>
              <a:buFont typeface="Arial" panose="020B0604020202020204" pitchFamily="34" charset="0"/>
              <a:buNone/>
              <a:defRPr sz="2000" kern="1200">
                <a:solidFill>
                  <a:schemeClr val="tx1">
                    <a:tint val="75000"/>
                  </a:schemeClr>
                </a:solidFill>
                <a:latin typeface="+mn-lt"/>
                <a:ea typeface="+mn-ea"/>
                <a:cs typeface="+mn-cs"/>
              </a:defRPr>
            </a:lvl4pPr>
            <a:lvl5pPr marL="1828800" indent="0" algn="ctr" rtl="0" eaLnBrk="1" fontAlgn="base" hangingPunct="1">
              <a:spcBef>
                <a:spcPct val="20000"/>
              </a:spcBef>
              <a:spcAft>
                <a:spcPct val="0"/>
              </a:spcAft>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buFont typeface="Arial" charset="0"/>
              <a:buNone/>
              <a:defRPr/>
            </a:pPr>
            <a:r>
              <a:rPr lang="zh-CN" altLang="en-US">
                <a:latin typeface="Times New Roman" panose="02020603050405020304" pitchFamily="18" charset="0"/>
                <a:cs typeface="Times New Roman" panose="02020603050405020304" pitchFamily="18" charset="0"/>
              </a:rPr>
              <a:t>张磊 （机械电子研究所）</a:t>
            </a:r>
            <a:endParaRPr lang="en-US" altLang="zh-CN">
              <a:latin typeface="Times New Roman" panose="02020603050405020304" pitchFamily="18" charset="0"/>
              <a:cs typeface="Times New Roman" panose="02020603050405020304" pitchFamily="18" charset="0"/>
            </a:endParaRPr>
          </a:p>
          <a:p>
            <a:pPr>
              <a:buFont typeface="Arial" charset="0"/>
              <a:buNone/>
              <a:defRPr/>
            </a:pPr>
            <a:r>
              <a:rPr lang="zh-CN" altLang="en-US">
                <a:latin typeface="Times New Roman" panose="02020603050405020304" pitchFamily="18" charset="0"/>
                <a:cs typeface="Times New Roman" panose="02020603050405020304" pitchFamily="18" charset="0"/>
              </a:rPr>
              <a:t>东北大学机械工程与自动化学院</a:t>
            </a:r>
            <a:endParaRPr lang="en-US" altLang="zh-CN">
              <a:latin typeface="Times New Roman" panose="02020603050405020304" pitchFamily="18" charset="0"/>
              <a:cs typeface="Times New Roman" panose="02020603050405020304" pitchFamily="18" charset="0"/>
            </a:endParaRPr>
          </a:p>
          <a:p>
            <a:pPr>
              <a:buFont typeface="Arial" charset="0"/>
              <a:buNone/>
              <a:defRPr/>
            </a:pPr>
            <a:r>
              <a:rPr lang="en-US" altLang="zh-CN">
                <a:latin typeface="Times New Roman" panose="02020603050405020304" pitchFamily="18" charset="0"/>
                <a:cs typeface="Times New Roman" panose="02020603050405020304" pitchFamily="18" charset="0"/>
              </a:rPr>
              <a:t>zhanglei@me.neu.edu.cn</a:t>
            </a:r>
            <a:endParaRPr lang="zh-CN" altLang="en-US" dirty="0">
              <a:latin typeface="Times New Roman" panose="02020603050405020304" pitchFamily="18" charset="0"/>
              <a:cs typeface="Times New Roman" panose="02020603050405020304" pitchFamily="18" charset="0"/>
            </a:endParaRPr>
          </a:p>
        </p:txBody>
      </p:sp>
      <p:sp>
        <p:nvSpPr>
          <p:cNvPr id="11" name="矩形 1">
            <a:extLst>
              <a:ext uri="{FF2B5EF4-FFF2-40B4-BE49-F238E27FC236}">
                <a16:creationId xmlns:a16="http://schemas.microsoft.com/office/drawing/2014/main" id="{3512EDB2-415B-4CEF-A761-B49136BFCD88}"/>
              </a:ext>
            </a:extLst>
          </p:cNvPr>
          <p:cNvSpPr>
            <a:spLocks noChangeArrowheads="1"/>
          </p:cNvSpPr>
          <p:nvPr/>
        </p:nvSpPr>
        <p:spPr bwMode="auto">
          <a:xfrm>
            <a:off x="228486" y="232440"/>
            <a:ext cx="1731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2400" b="1" u="sng" dirty="0">
                <a:solidFill>
                  <a:srgbClr val="C00000"/>
                </a:solidFill>
                <a:latin typeface="Times New Roman" panose="02020603050405020304" pitchFamily="18" charset="0"/>
                <a:cs typeface="Times New Roman" panose="02020603050405020304" pitchFamily="18" charset="0"/>
              </a:rPr>
              <a:t>智能制造系</a:t>
            </a:r>
            <a:endParaRPr lang="en-US" altLang="zh-CN" sz="2400" b="1" u="sng" dirty="0">
              <a:solidFill>
                <a:srgbClr val="C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5844" name="Rectangle 7">
            <a:extLst>
              <a:ext uri="{FF2B5EF4-FFF2-40B4-BE49-F238E27FC236}">
                <a16:creationId xmlns:a16="http://schemas.microsoft.com/office/drawing/2014/main" id="{1299A8ED-5F22-41D5-821B-5C9AEC102355}"/>
              </a:ext>
            </a:extLst>
          </p:cNvPr>
          <p:cNvSpPr>
            <a:spLocks noGrp="1" noChangeArrowheads="1"/>
          </p:cNvSpPr>
          <p:nvPr>
            <p:ph idx="1"/>
          </p:nvPr>
        </p:nvSpPr>
        <p:spPr>
          <a:xfrm>
            <a:off x="136525" y="1205607"/>
            <a:ext cx="8877300" cy="2511425"/>
          </a:xfrm>
        </p:spPr>
        <p:txBody>
          <a:bodyPr/>
          <a:lstStyle/>
          <a:p>
            <a:pPr marL="342876" indent="-342876">
              <a:defRPr/>
            </a:pP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几种特殊形式的二叉树</a:t>
            </a:r>
          </a:p>
          <a:p>
            <a:pPr marL="742897" lvl="1" indent="-285730">
              <a:defRPr/>
            </a:pPr>
            <a:r>
              <a:rPr lang="zh-CN" altLang="en-US" sz="2400"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平衡二叉树</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a:t>
            </a:r>
          </a:p>
          <a:p>
            <a:pPr marL="1142919" lvl="2" indent="-228584">
              <a:defRPr/>
            </a:pPr>
            <a:r>
              <a:rPr lang="zh-CN" altLang="en-US" sz="2000"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所有结点</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的左子树和右子树的深度之差的绝对值≤1</a:t>
            </a:r>
          </a:p>
          <a:p>
            <a:pPr marL="1142919" lvl="2" indent="-228584">
              <a:defRPr/>
            </a:pPr>
            <a:r>
              <a:rPr lang="zh-CN" altLang="en-US" sz="2000" dirty="0">
                <a:solidFill>
                  <a:schemeClr val="tx2">
                    <a:lumMod val="60000"/>
                    <a:lumOff val="40000"/>
                  </a:schemeClr>
                </a:solidFill>
                <a:latin typeface="Times New Roman" panose="02020603050405020304" pitchFamily="18" charset="0"/>
                <a:ea typeface="华文中宋" panose="02010600040101010101" pitchFamily="2" charset="-122"/>
                <a:cs typeface="Times New Roman" panose="02020603050405020304" pitchFamily="18" charset="0"/>
              </a:rPr>
              <a:t>平衡因子</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：一个结点的左子树深度 －(减去) 其右子树深度 的差</a:t>
            </a:r>
          </a:p>
          <a:p>
            <a:pPr marL="1142919" lvl="2" indent="-228584">
              <a:defRPr/>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所有结点的平衡因子只可能是 –1, 0, 1</a:t>
            </a:r>
            <a:endParaRPr lang="en-US" altLang="zh-CN" sz="200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33794" name="灯片编号占位符 5">
            <a:extLst>
              <a:ext uri="{FF2B5EF4-FFF2-40B4-BE49-F238E27FC236}">
                <a16:creationId xmlns:a16="http://schemas.microsoft.com/office/drawing/2014/main" id="{58CA082B-44A6-4FCD-A0B4-7F8FD49D6AB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9CD56374-452A-4430-803F-6C73767963D8}" type="slidenum">
              <a:rPr lang="zh-CN" altLang="en-US">
                <a:solidFill>
                  <a:schemeClr val="bg2"/>
                </a:solidFill>
                <a:latin typeface="Arial" panose="020B0604020202020204" pitchFamily="34" charset="0"/>
              </a:rPr>
              <a:pPr/>
              <a:t>10</a:t>
            </a:fld>
            <a:endParaRPr lang="en-US" altLang="zh-CN">
              <a:solidFill>
                <a:schemeClr val="bg2"/>
              </a:solidFill>
            </a:endParaRPr>
          </a:p>
        </p:txBody>
      </p:sp>
      <p:pic>
        <p:nvPicPr>
          <p:cNvPr id="27653" name="Picture 8" descr="Snap6">
            <a:extLst>
              <a:ext uri="{FF2B5EF4-FFF2-40B4-BE49-F238E27FC236}">
                <a16:creationId xmlns:a16="http://schemas.microsoft.com/office/drawing/2014/main" id="{F5DB04D0-CC69-4556-94F7-DC00A60515C5}"/>
              </a:ext>
            </a:extLst>
          </p:cNvPr>
          <p:cNvPicPr>
            <a:picLocks noChangeAspect="1" noChangeArrowheads="1"/>
          </p:cNvPicPr>
          <p:nvPr/>
        </p:nvPicPr>
        <p:blipFill>
          <a:blip r:embed="rId3" cstate="print">
            <a:duotone>
              <a:prstClr val="black"/>
              <a:schemeClr val="accent1">
                <a:tint val="45000"/>
                <a:satMod val="400000"/>
              </a:schemeClr>
            </a:duotone>
            <a:lum contrast="100000"/>
            <a:extLst>
              <a:ext uri="{BEBA8EAE-BF5A-486C-A8C5-ECC9F3942E4B}">
                <a14:imgProps xmlns:a14="http://schemas.microsoft.com/office/drawing/2010/main">
                  <a14:imgLayer r:embed="rId4">
                    <a14:imgEffect>
                      <a14:saturation sat="0"/>
                    </a14:imgEffect>
                  </a14:imgLayer>
                </a14:imgProps>
              </a:ext>
            </a:extLst>
          </a:blip>
          <a:srcRect/>
          <a:stretch>
            <a:fillRect/>
          </a:stretch>
        </p:blipFill>
        <p:spPr bwMode="auto">
          <a:xfrm>
            <a:off x="1584325" y="3249614"/>
            <a:ext cx="5718175" cy="3608387"/>
          </a:xfrm>
          <a:prstGeom prst="rect">
            <a:avLst/>
          </a:prstGeom>
          <a:noFill/>
          <a:ln w="9525">
            <a:noFill/>
            <a:miter lim="800000"/>
            <a:headEnd/>
            <a:tailEnd/>
          </a:ln>
        </p:spPr>
      </p:pic>
      <p:sp>
        <p:nvSpPr>
          <p:cNvPr id="8" name="Rectangle 2">
            <a:extLst>
              <a:ext uri="{FF2B5EF4-FFF2-40B4-BE49-F238E27FC236}">
                <a16:creationId xmlns:a16="http://schemas.microsoft.com/office/drawing/2014/main" id="{5E00E346-A00D-4CF1-B4A7-C614AFC2D671}"/>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3.5</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树与二叉树</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4820" name="Rectangle 3">
            <a:extLst>
              <a:ext uri="{FF2B5EF4-FFF2-40B4-BE49-F238E27FC236}">
                <a16:creationId xmlns:a16="http://schemas.microsoft.com/office/drawing/2014/main" id="{90FC68B5-CB86-4CD1-85BF-C1CBA123E143}"/>
              </a:ext>
            </a:extLst>
          </p:cNvPr>
          <p:cNvSpPr>
            <a:spLocks noGrp="1" noChangeArrowheads="1"/>
          </p:cNvSpPr>
          <p:nvPr>
            <p:ph idx="1"/>
          </p:nvPr>
        </p:nvSpPr>
        <p:spPr>
          <a:xfrm>
            <a:off x="141288" y="1448469"/>
            <a:ext cx="8823325" cy="4068763"/>
          </a:xfrm>
        </p:spPr>
        <p:txBody>
          <a:bodyPr/>
          <a:lstStyle/>
          <a:p>
            <a:pPr marL="192088" indent="-192088">
              <a:lnSpc>
                <a:spcPct val="90000"/>
              </a:lnSpc>
            </a:pPr>
            <a:r>
              <a:rPr lang="zh-CN" altLang="en-US" dirty="0">
                <a:latin typeface="华文中宋" panose="02010600040101010101" pitchFamily="2" charset="-122"/>
                <a:ea typeface="华文中宋" panose="02010600040101010101" pitchFamily="2" charset="-122"/>
              </a:rPr>
              <a:t>一般树转换为二叉树</a:t>
            </a:r>
          </a:p>
          <a:p>
            <a:pPr marL="860425" lvl="1">
              <a:lnSpc>
                <a:spcPct val="90000"/>
              </a:lnSpc>
            </a:pPr>
            <a:r>
              <a:rPr lang="zh-CN" altLang="en-US" dirty="0">
                <a:latin typeface="华文中宋" panose="02010600040101010101" pitchFamily="2" charset="-122"/>
                <a:ea typeface="华文中宋" panose="02010600040101010101" pitchFamily="2" charset="-122"/>
              </a:rPr>
              <a:t>二叉树存储简单，运算操作方便，很多算法都是针对二叉树设计实现的</a:t>
            </a:r>
          </a:p>
          <a:p>
            <a:pPr marL="860425" lvl="1">
              <a:lnSpc>
                <a:spcPct val="90000"/>
              </a:lnSpc>
            </a:pPr>
            <a:r>
              <a:rPr lang="zh-CN" altLang="en-US" dirty="0">
                <a:latin typeface="华文中宋" panose="02010600040101010101" pitchFamily="2" charset="-122"/>
                <a:ea typeface="华文中宋" panose="02010600040101010101" pitchFamily="2" charset="-122"/>
              </a:rPr>
              <a:t>为使用方便，通常把一般树转换为二叉树</a:t>
            </a:r>
          </a:p>
          <a:p>
            <a:pPr marL="860425" lvl="1">
              <a:lnSpc>
                <a:spcPct val="90000"/>
              </a:lnSpc>
            </a:pPr>
            <a:r>
              <a:rPr lang="zh-CN" altLang="en-US" dirty="0">
                <a:latin typeface="华文中宋" panose="02010600040101010101" pitchFamily="2" charset="-122"/>
                <a:ea typeface="华文中宋" panose="02010600040101010101" pitchFamily="2" charset="-122"/>
              </a:rPr>
              <a:t>树与二叉树之间有一个自然的一一对应关系，每棵树都能唯一地转换到它所对应的二叉树上；反之，由这样的二叉树也可以得到原来的树。</a:t>
            </a:r>
            <a:endParaRPr lang="en-US" altLang="zh-CN" dirty="0">
              <a:latin typeface="华文中宋" panose="02010600040101010101" pitchFamily="2" charset="-122"/>
              <a:ea typeface="华文中宋" panose="02010600040101010101" pitchFamily="2" charset="-122"/>
            </a:endParaRPr>
          </a:p>
          <a:p>
            <a:pPr marL="860425" lvl="1">
              <a:lnSpc>
                <a:spcPct val="90000"/>
              </a:lnSpc>
            </a:pPr>
            <a:r>
              <a:rPr lang="zh-CN" altLang="en-US" dirty="0">
                <a:latin typeface="华文中宋" panose="02010600040101010101" pitchFamily="2" charset="-122"/>
                <a:ea typeface="华文中宋" panose="02010600040101010101" pitchFamily="2" charset="-122"/>
              </a:rPr>
              <a:t>转换方法：</a:t>
            </a:r>
            <a:endParaRPr lang="en-US" altLang="zh-CN" dirty="0">
              <a:latin typeface="华文中宋" panose="02010600040101010101" pitchFamily="2" charset="-122"/>
              <a:ea typeface="华文中宋" panose="02010600040101010101" pitchFamily="2" charset="-122"/>
            </a:endParaRPr>
          </a:p>
          <a:p>
            <a:pPr marL="1279525" lvl="2">
              <a:lnSpc>
                <a:spcPct val="90000"/>
              </a:lnSpc>
              <a:buFontTx/>
              <a:buNone/>
            </a:pPr>
            <a:r>
              <a:rPr lang="en-US" altLang="zh-CN" dirty="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34818" name="灯片编号占位符 5">
            <a:extLst>
              <a:ext uri="{FF2B5EF4-FFF2-40B4-BE49-F238E27FC236}">
                <a16:creationId xmlns:a16="http://schemas.microsoft.com/office/drawing/2014/main" id="{7A63966A-5903-4712-8F08-EC7361CA8DF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EF945DAC-6A7D-4F6F-B85A-BA570C35C65C}" type="slidenum">
              <a:rPr lang="zh-CN" altLang="en-US">
                <a:solidFill>
                  <a:schemeClr val="bg2"/>
                </a:solidFill>
                <a:latin typeface="Arial" panose="020B0604020202020204" pitchFamily="34" charset="0"/>
              </a:rPr>
              <a:pPr/>
              <a:t>11</a:t>
            </a:fld>
            <a:endParaRPr lang="en-US" altLang="zh-CN">
              <a:solidFill>
                <a:schemeClr val="bg2"/>
              </a:solidFill>
            </a:endParaRPr>
          </a:p>
        </p:txBody>
      </p:sp>
      <p:sp>
        <p:nvSpPr>
          <p:cNvPr id="7" name="Rectangle 2">
            <a:extLst>
              <a:ext uri="{FF2B5EF4-FFF2-40B4-BE49-F238E27FC236}">
                <a16:creationId xmlns:a16="http://schemas.microsoft.com/office/drawing/2014/main" id="{A644533B-F4E4-44D3-8AC2-162E59E5616B}"/>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3.5</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树与二叉树</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9700" name="Rectangle 3">
            <a:extLst>
              <a:ext uri="{FF2B5EF4-FFF2-40B4-BE49-F238E27FC236}">
                <a16:creationId xmlns:a16="http://schemas.microsoft.com/office/drawing/2014/main" id="{7D712E10-4D96-4AB9-89C5-19800DDDE66F}"/>
              </a:ext>
            </a:extLst>
          </p:cNvPr>
          <p:cNvSpPr>
            <a:spLocks noGrp="1" noChangeArrowheads="1"/>
          </p:cNvSpPr>
          <p:nvPr>
            <p:ph idx="1"/>
          </p:nvPr>
        </p:nvSpPr>
        <p:spPr>
          <a:xfrm>
            <a:off x="141288" y="1412776"/>
            <a:ext cx="8534400" cy="2846388"/>
          </a:xfrm>
        </p:spPr>
        <p:txBody>
          <a:bodyPr>
            <a:normAutofit lnSpcReduction="10000"/>
          </a:bodyPr>
          <a:lstStyle/>
          <a:p>
            <a:pPr marL="193662" indent="-193662">
              <a:lnSpc>
                <a:spcPct val="90000"/>
              </a:lnSpc>
              <a:defRPr/>
            </a:pPr>
            <a:r>
              <a:rPr lang="zh-CN" altLang="en-US" dirty="0">
                <a:latin typeface="华文中宋" panose="02010600040101010101" pitchFamily="2" charset="-122"/>
                <a:ea typeface="华文中宋" panose="02010600040101010101" pitchFamily="2" charset="-122"/>
              </a:rPr>
              <a:t>一般树转换为二叉树</a:t>
            </a:r>
          </a:p>
          <a:p>
            <a:pPr marL="861951" lvl="1" indent="-285730">
              <a:lnSpc>
                <a:spcPct val="90000"/>
              </a:lnSpc>
              <a:defRPr/>
            </a:pPr>
            <a:r>
              <a:rPr lang="zh-CN" altLang="en-US" dirty="0">
                <a:solidFill>
                  <a:schemeClr val="tx2"/>
                </a:solidFill>
                <a:latin typeface="华文中宋" panose="02010600040101010101" pitchFamily="2" charset="-122"/>
                <a:ea typeface="华文中宋" panose="02010600040101010101" pitchFamily="2" charset="-122"/>
              </a:rPr>
              <a:t>转换方法</a:t>
            </a:r>
            <a:r>
              <a:rPr lang="zh-CN" altLang="en-US" dirty="0">
                <a:latin typeface="华文中宋" panose="02010600040101010101" pitchFamily="2" charset="-122"/>
                <a:ea typeface="华文中宋" panose="02010600040101010101" pitchFamily="2" charset="-122"/>
              </a:rPr>
              <a:t>：</a:t>
            </a:r>
            <a:endParaRPr lang="en-US" altLang="zh-CN" dirty="0">
              <a:latin typeface="华文中宋" panose="02010600040101010101" pitchFamily="2" charset="-122"/>
              <a:ea typeface="华文中宋" panose="02010600040101010101" pitchFamily="2" charset="-122"/>
            </a:endParaRPr>
          </a:p>
          <a:p>
            <a:pPr marL="1281022" lvl="2" indent="-228584">
              <a:lnSpc>
                <a:spcPct val="90000"/>
              </a:lnSpc>
              <a:buFontTx/>
              <a:buNone/>
              <a:defRPr/>
            </a:pPr>
            <a:r>
              <a:rPr lang="zh-CN" altLang="en-US" dirty="0">
                <a:latin typeface="华文中宋" panose="02010600040101010101" pitchFamily="2" charset="-122"/>
                <a:ea typeface="华文中宋" panose="02010600040101010101" pitchFamily="2" charset="-122"/>
              </a:rPr>
              <a:t>1）兄弟结点之间用线连起来</a:t>
            </a:r>
          </a:p>
          <a:p>
            <a:pPr marL="1281022" lvl="2" indent="-228584">
              <a:lnSpc>
                <a:spcPct val="90000"/>
              </a:lnSpc>
              <a:buFontTx/>
              <a:buNone/>
              <a:defRPr/>
            </a:pPr>
            <a:r>
              <a:rPr lang="zh-CN" altLang="en-US" dirty="0">
                <a:latin typeface="华文中宋" panose="02010600040101010101" pitchFamily="2" charset="-122"/>
                <a:ea typeface="华文中宋" panose="02010600040101010101" pitchFamily="2" charset="-122"/>
              </a:rPr>
              <a:t>2）对每个结点，除了与它的第一个孩子保持联系外，去除与其它孩子的联系</a:t>
            </a:r>
          </a:p>
          <a:p>
            <a:pPr marL="1281022" lvl="2" indent="-228584">
              <a:lnSpc>
                <a:spcPct val="90000"/>
              </a:lnSpc>
              <a:buFontTx/>
              <a:buNone/>
              <a:defRPr/>
            </a:pPr>
            <a:r>
              <a:rPr lang="zh-CN" altLang="en-US" dirty="0">
                <a:latin typeface="华文中宋" panose="02010600040101010101" pitchFamily="2" charset="-122"/>
                <a:ea typeface="华文中宋" panose="02010600040101010101" pitchFamily="2" charset="-122"/>
              </a:rPr>
              <a:t>3）以树根为轴心，将整棵树顺时针旋转45度</a:t>
            </a:r>
          </a:p>
          <a:p>
            <a:pPr marL="861951" lvl="1" indent="-285730">
              <a:lnSpc>
                <a:spcPct val="90000"/>
              </a:lnSpc>
              <a:defRPr/>
            </a:pPr>
            <a:r>
              <a:rPr lang="zh-CN" altLang="en-US" dirty="0">
                <a:latin typeface="华文中宋" panose="02010600040101010101" pitchFamily="2" charset="-122"/>
                <a:ea typeface="华文中宋" panose="02010600040101010101" pitchFamily="2" charset="-122"/>
              </a:rPr>
              <a:t>转换后的二叉树右子树必然为空。</a:t>
            </a:r>
          </a:p>
        </p:txBody>
      </p:sp>
      <p:sp>
        <p:nvSpPr>
          <p:cNvPr id="35842" name="灯片编号占位符 5">
            <a:extLst>
              <a:ext uri="{FF2B5EF4-FFF2-40B4-BE49-F238E27FC236}">
                <a16:creationId xmlns:a16="http://schemas.microsoft.com/office/drawing/2014/main" id="{57BE259E-FCCA-4BBB-90DC-412ECA2C900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57BAC90D-95DB-45AB-B78B-7B7BA6AB5FF4}" type="slidenum">
              <a:rPr lang="zh-CN" altLang="en-US">
                <a:solidFill>
                  <a:schemeClr val="bg2"/>
                </a:solidFill>
                <a:latin typeface="Arial" panose="020B0604020202020204" pitchFamily="34" charset="0"/>
              </a:rPr>
              <a:pPr/>
              <a:t>12</a:t>
            </a:fld>
            <a:endParaRPr lang="en-US" altLang="zh-CN">
              <a:solidFill>
                <a:schemeClr val="bg2"/>
              </a:solidFill>
            </a:endParaRPr>
          </a:p>
        </p:txBody>
      </p:sp>
      <p:pic>
        <p:nvPicPr>
          <p:cNvPr id="29701" name="Picture 4" descr="Snap7">
            <a:extLst>
              <a:ext uri="{FF2B5EF4-FFF2-40B4-BE49-F238E27FC236}">
                <a16:creationId xmlns:a16="http://schemas.microsoft.com/office/drawing/2014/main" id="{0B322F90-9251-4D3B-BD05-664969F5F8EB}"/>
              </a:ext>
            </a:extLst>
          </p:cNvPr>
          <p:cNvPicPr>
            <a:picLocks noChangeAspect="1" noChangeArrowheads="1"/>
          </p:cNvPicPr>
          <p:nvPr/>
        </p:nvPicPr>
        <p:blipFill>
          <a:blip r:embed="rId2" cstate="print">
            <a:duotone>
              <a:prstClr val="black"/>
              <a:schemeClr val="accent1">
                <a:tint val="45000"/>
                <a:satMod val="400000"/>
              </a:schemeClr>
            </a:duotone>
            <a:lum contrast="100000"/>
            <a:extLst>
              <a:ext uri="{BEBA8EAE-BF5A-486C-A8C5-ECC9F3942E4B}">
                <a14:imgProps xmlns:a14="http://schemas.microsoft.com/office/drawing/2010/main">
                  <a14:imgLayer r:embed="rId3">
                    <a14:imgEffect>
                      <a14:saturation sat="0"/>
                    </a14:imgEffect>
                  </a14:imgLayer>
                </a14:imgProps>
              </a:ext>
            </a:extLst>
          </a:blip>
          <a:srcRect/>
          <a:stretch>
            <a:fillRect/>
          </a:stretch>
        </p:blipFill>
        <p:spPr bwMode="auto">
          <a:xfrm>
            <a:off x="358775" y="3662759"/>
            <a:ext cx="8496300" cy="3222625"/>
          </a:xfrm>
          <a:prstGeom prst="rect">
            <a:avLst/>
          </a:prstGeom>
          <a:noFill/>
          <a:ln w="9525">
            <a:noFill/>
            <a:miter lim="800000"/>
            <a:headEnd/>
            <a:tailEnd/>
          </a:ln>
        </p:spPr>
      </p:pic>
      <p:sp>
        <p:nvSpPr>
          <p:cNvPr id="8" name="Rectangle 2">
            <a:extLst>
              <a:ext uri="{FF2B5EF4-FFF2-40B4-BE49-F238E27FC236}">
                <a16:creationId xmlns:a16="http://schemas.microsoft.com/office/drawing/2014/main" id="{56E9BA50-6717-4AB9-93EB-B2C54ED098D1}"/>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3.5</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树与二叉树</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0724" name="Rectangle 3">
            <a:extLst>
              <a:ext uri="{FF2B5EF4-FFF2-40B4-BE49-F238E27FC236}">
                <a16:creationId xmlns:a16="http://schemas.microsoft.com/office/drawing/2014/main" id="{4787154D-A0E9-40EF-A921-5C5D634B3571}"/>
              </a:ext>
            </a:extLst>
          </p:cNvPr>
          <p:cNvSpPr>
            <a:spLocks noGrp="1" noChangeArrowheads="1"/>
          </p:cNvSpPr>
          <p:nvPr>
            <p:ph idx="1"/>
          </p:nvPr>
        </p:nvSpPr>
        <p:spPr>
          <a:xfrm>
            <a:off x="142875" y="1207343"/>
            <a:ext cx="9001125" cy="5534025"/>
          </a:xfrm>
        </p:spPr>
        <p:txBody>
          <a:bodyPr/>
          <a:lstStyle/>
          <a:p>
            <a:pPr marL="192088" indent="-192088">
              <a:defRPr/>
            </a:pP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二叉树的遍历</a:t>
            </a:r>
          </a:p>
          <a:p>
            <a:pPr marL="860425" lvl="1">
              <a:defRPr/>
            </a:pP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是二叉树的一种最基本的运算。许多二叉树的运算都是在遍历算法的基础上展开的，如求二叉树的结点数、叶子数、深度等。</a:t>
            </a:r>
            <a:endParaRPr lang="en-US" altLang="zh-CN" dirty="0">
              <a:latin typeface="Times New Roman" panose="02020603050405020304" pitchFamily="18" charset="0"/>
              <a:ea typeface="华文中宋" panose="02010600040101010101" pitchFamily="2" charset="-122"/>
              <a:cs typeface="Times New Roman" panose="02020603050405020304" pitchFamily="18" charset="0"/>
            </a:endParaRPr>
          </a:p>
          <a:p>
            <a:pPr marL="860425" lvl="1">
              <a:defRPr/>
            </a:pPr>
            <a:r>
              <a:rPr lang="zh-CN" altLang="en-US"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三种遍历方式</a:t>
            </a:r>
            <a:endParaRPr lang="en-US" altLang="zh-CN"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endParaRPr>
          </a:p>
          <a:p>
            <a:pPr marL="1279525" lvl="2">
              <a:defRPr/>
            </a:pPr>
            <a:r>
              <a:rPr lang="zh-CN" altLang="en-US"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先序</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遍历</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D</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LR)</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根</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 －&gt; 左子树 －&gt; 右子树</a:t>
            </a:r>
            <a:endParaRPr lang="en-US" altLang="zh-CN" dirty="0">
              <a:latin typeface="Times New Roman" panose="02020603050405020304" pitchFamily="18" charset="0"/>
              <a:ea typeface="华文中宋" panose="02010600040101010101" pitchFamily="2" charset="-122"/>
              <a:cs typeface="Times New Roman" panose="02020603050405020304" pitchFamily="18" charset="0"/>
            </a:endParaRPr>
          </a:p>
          <a:p>
            <a:pPr marL="1279525" lvl="2">
              <a:defRPr/>
            </a:pPr>
            <a:r>
              <a:rPr lang="zh-CN" altLang="en-US"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中序</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遍历</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(L</a:t>
            </a:r>
            <a:r>
              <a:rPr lang="en-US" altLang="zh-CN"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D</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R)</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：左子树 －&gt; </a:t>
            </a:r>
            <a:r>
              <a:rPr lang="zh-CN" altLang="en-US"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根</a:t>
            </a:r>
            <a:r>
              <a:rPr lang="zh-CN" altLang="en-US" b="0"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 </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－&gt; 右子树</a:t>
            </a:r>
          </a:p>
          <a:p>
            <a:pPr marL="1279525" lvl="2">
              <a:defRPr/>
            </a:pPr>
            <a:r>
              <a:rPr lang="zh-CN" altLang="en-US"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后序</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遍历</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(LR</a:t>
            </a:r>
            <a:r>
              <a:rPr lang="en-US" altLang="zh-CN"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D</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：左子树 －&gt; 右子树 －&gt; </a:t>
            </a:r>
            <a:r>
              <a:rPr lang="zh-CN" altLang="en-US"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根</a:t>
            </a:r>
            <a:endParaRPr lang="zh-CN" altLang="en-US" dirty="0">
              <a:latin typeface="Times New Roman" panose="02020603050405020304" pitchFamily="18" charset="0"/>
              <a:ea typeface="华文中宋" panose="02010600040101010101" pitchFamily="2" charset="-122"/>
              <a:cs typeface="Times New Roman" panose="02020603050405020304" pitchFamily="18" charset="0"/>
            </a:endParaRPr>
          </a:p>
          <a:p>
            <a:pPr marL="1279525" lvl="2">
              <a:defRPr/>
            </a:pPr>
            <a:r>
              <a:rPr lang="zh-CN" altLang="en-US"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这里的“先”，“中”，“后”是指 </a:t>
            </a:r>
            <a:r>
              <a:rPr lang="zh-CN" altLang="en-US" b="0"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“根” </a:t>
            </a:r>
            <a:r>
              <a:rPr lang="zh-CN" altLang="en-US"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的先中后</a:t>
            </a:r>
          </a:p>
          <a:p>
            <a:pPr marL="1279525" lvl="2">
              <a:buFontTx/>
              <a:buNone/>
              <a:defRPr/>
            </a:pPr>
            <a:r>
              <a:rPr lang="zh-CN" altLang="en-US"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         </a:t>
            </a:r>
            <a:r>
              <a:rPr lang="en-US" altLang="zh-CN"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DLR</a:t>
            </a:r>
          </a:p>
          <a:p>
            <a:pPr marL="1279525" lvl="2">
              <a:buFontTx/>
              <a:buNone/>
              <a:defRPr/>
            </a:pPr>
            <a:r>
              <a:rPr lang="en-US" altLang="zh-CN"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         LDR</a:t>
            </a:r>
          </a:p>
          <a:p>
            <a:pPr marL="1279525" lvl="2">
              <a:buFontTx/>
              <a:buNone/>
              <a:defRPr/>
            </a:pPr>
            <a:r>
              <a:rPr lang="en-US" altLang="zh-CN"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         LRD</a:t>
            </a:r>
          </a:p>
        </p:txBody>
      </p:sp>
      <p:sp>
        <p:nvSpPr>
          <p:cNvPr id="36866" name="灯片编号占位符 5">
            <a:extLst>
              <a:ext uri="{FF2B5EF4-FFF2-40B4-BE49-F238E27FC236}">
                <a16:creationId xmlns:a16="http://schemas.microsoft.com/office/drawing/2014/main" id="{0B61760B-D16A-4169-8ED2-4D2323ACA23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07C7D882-B5F2-4B22-846F-3F321FB5BE23}" type="slidenum">
              <a:rPr lang="zh-CN" altLang="en-US">
                <a:solidFill>
                  <a:schemeClr val="bg2"/>
                </a:solidFill>
                <a:latin typeface="Arial" panose="020B0604020202020204" pitchFamily="34" charset="0"/>
              </a:rPr>
              <a:pPr/>
              <a:t>13</a:t>
            </a:fld>
            <a:endParaRPr lang="en-US" altLang="zh-CN">
              <a:solidFill>
                <a:schemeClr val="bg2"/>
              </a:solidFill>
            </a:endParaRPr>
          </a:p>
        </p:txBody>
      </p:sp>
      <p:sp>
        <p:nvSpPr>
          <p:cNvPr id="91155" name="AutoShape 19">
            <a:extLst>
              <a:ext uri="{FF2B5EF4-FFF2-40B4-BE49-F238E27FC236}">
                <a16:creationId xmlns:a16="http://schemas.microsoft.com/office/drawing/2014/main" id="{628123D8-1944-47A7-B428-468AD9455584}"/>
              </a:ext>
            </a:extLst>
          </p:cNvPr>
          <p:cNvSpPr>
            <a:spLocks noChangeArrowheads="1"/>
          </p:cNvSpPr>
          <p:nvPr/>
        </p:nvSpPr>
        <p:spPr bwMode="auto">
          <a:xfrm>
            <a:off x="2951163" y="1412900"/>
            <a:ext cx="215900" cy="215900"/>
          </a:xfrm>
          <a:prstGeom prst="irregularSeal1">
            <a:avLst/>
          </a:prstGeom>
          <a:solidFill>
            <a:schemeClr val="accent1"/>
          </a:solidFill>
          <a:ln w="9525">
            <a:solidFill>
              <a:schemeClr val="tx1"/>
            </a:solidFill>
            <a:miter lim="800000"/>
            <a:headEnd/>
            <a:tailEnd/>
          </a:ln>
        </p:spPr>
        <p:txBody>
          <a:bodyPr wrap="none" lIns="91433" tIns="45717" rIns="91433" bIns="45717"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91156" name="AutoShape 20">
            <a:hlinkHover r:id="" action="ppaction://noaction" highlightClick="1"/>
            <a:extLst>
              <a:ext uri="{FF2B5EF4-FFF2-40B4-BE49-F238E27FC236}">
                <a16:creationId xmlns:a16="http://schemas.microsoft.com/office/drawing/2014/main" id="{7025C747-1390-44F8-A056-F04D2E624B05}"/>
              </a:ext>
            </a:extLst>
          </p:cNvPr>
          <p:cNvSpPr>
            <a:spLocks noChangeArrowheads="1"/>
          </p:cNvSpPr>
          <p:nvPr/>
        </p:nvSpPr>
        <p:spPr bwMode="auto">
          <a:xfrm>
            <a:off x="6012160" y="404664"/>
            <a:ext cx="3060700" cy="1264980"/>
          </a:xfrm>
          <a:prstGeom prst="cloudCallout">
            <a:avLst>
              <a:gd name="adj1" fmla="val -65921"/>
              <a:gd name="adj2" fmla="val 55250"/>
            </a:avLst>
          </a:prstGeom>
          <a:solidFill>
            <a:schemeClr val="accent6">
              <a:lumMod val="40000"/>
              <a:lumOff val="60000"/>
            </a:schemeClr>
          </a:solidFill>
          <a:ln w="9525">
            <a:solidFill>
              <a:schemeClr val="tx1"/>
            </a:solidFill>
            <a:round/>
            <a:headEnd/>
            <a:tailEnd/>
          </a:ln>
        </p:spPr>
        <p:txBody>
          <a:bodyPr lIns="0" tIns="0" rIns="0" bIns="0">
            <a:spAutoFit/>
          </a:bodyPr>
          <a:lstStyle/>
          <a:p>
            <a:pPr>
              <a:defRPr/>
            </a:pPr>
            <a:r>
              <a:rPr lang="zh-CN" altLang="en-US" b="1">
                <a:latin typeface="华文中宋" panose="02010600040101010101" pitchFamily="2" charset="-122"/>
                <a:ea typeface="华文中宋" panose="02010600040101010101" pitchFamily="2" charset="-122"/>
              </a:rPr>
              <a:t>按某种规律，对树的每个结点做且仅做一次访问。</a:t>
            </a:r>
            <a:endParaRPr lang="en-US" altLang="zh-CN" b="1">
              <a:latin typeface="华文中宋" panose="02010600040101010101" pitchFamily="2" charset="-122"/>
              <a:ea typeface="华文中宋" panose="02010600040101010101" pitchFamily="2" charset="-122"/>
            </a:endParaRPr>
          </a:p>
        </p:txBody>
      </p:sp>
      <p:sp>
        <p:nvSpPr>
          <p:cNvPr id="91159" name="AutoShape 23">
            <a:extLst>
              <a:ext uri="{FF2B5EF4-FFF2-40B4-BE49-F238E27FC236}">
                <a16:creationId xmlns:a16="http://schemas.microsoft.com/office/drawing/2014/main" id="{5802E571-7AC7-4283-B2CA-384EEEA12878}"/>
              </a:ext>
            </a:extLst>
          </p:cNvPr>
          <p:cNvSpPr>
            <a:spLocks noChangeArrowheads="1"/>
          </p:cNvSpPr>
          <p:nvPr/>
        </p:nvSpPr>
        <p:spPr bwMode="auto">
          <a:xfrm>
            <a:off x="3347988" y="3212976"/>
            <a:ext cx="215900" cy="215900"/>
          </a:xfrm>
          <a:prstGeom prst="irregularSeal1">
            <a:avLst/>
          </a:prstGeom>
          <a:solidFill>
            <a:schemeClr val="accent1"/>
          </a:solidFill>
          <a:ln w="9525">
            <a:solidFill>
              <a:schemeClr val="tx1"/>
            </a:solidFill>
            <a:miter lim="800000"/>
            <a:headEnd/>
            <a:tailEnd/>
          </a:ln>
        </p:spPr>
        <p:txBody>
          <a:bodyPr wrap="none" lIns="91433" tIns="45717" rIns="91433" bIns="45717"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91160" name="AutoShape 24">
            <a:hlinkHover r:id="" action="ppaction://noaction" highlightClick="1"/>
            <a:extLst>
              <a:ext uri="{FF2B5EF4-FFF2-40B4-BE49-F238E27FC236}">
                <a16:creationId xmlns:a16="http://schemas.microsoft.com/office/drawing/2014/main" id="{CC8517AC-F877-4131-8D22-729300F6A5B7}"/>
              </a:ext>
            </a:extLst>
          </p:cNvPr>
          <p:cNvSpPr>
            <a:spLocks noChangeArrowheads="1"/>
          </p:cNvSpPr>
          <p:nvPr/>
        </p:nvSpPr>
        <p:spPr bwMode="auto">
          <a:xfrm>
            <a:off x="5144517" y="2534449"/>
            <a:ext cx="3963987" cy="1686639"/>
          </a:xfrm>
          <a:prstGeom prst="cloudCallout">
            <a:avLst>
              <a:gd name="adj1" fmla="val -63898"/>
              <a:gd name="adj2" fmla="val 21912"/>
            </a:avLst>
          </a:prstGeom>
          <a:solidFill>
            <a:schemeClr val="accent6">
              <a:lumMod val="40000"/>
              <a:lumOff val="60000"/>
            </a:schemeClr>
          </a:solidFill>
          <a:ln w="9525">
            <a:solidFill>
              <a:schemeClr val="tx1"/>
            </a:solidFill>
            <a:round/>
            <a:headEnd/>
            <a:tailEnd/>
          </a:ln>
        </p:spPr>
        <p:txBody>
          <a:bodyPr lIns="0" tIns="0" rIns="0" bIns="0">
            <a:spAutoFit/>
          </a:bodyPr>
          <a:lstStyle/>
          <a:p>
            <a:pPr>
              <a:defRPr/>
            </a:pPr>
            <a:r>
              <a:rPr lang="zh-CN" altLang="en-US" b="1" dirty="0">
                <a:latin typeface="华文中宋" panose="02010600040101010101" pitchFamily="2" charset="-122"/>
                <a:ea typeface="华文中宋" panose="02010600040101010101" pitchFamily="2" charset="-122"/>
              </a:rPr>
              <a:t>二叉树由三个部分构成。根、左、右子树。所以要遍历树中的结点，要依次遍历这三个部分。</a:t>
            </a:r>
            <a:endParaRPr lang="en-US" altLang="zh-CN" b="1" dirty="0">
              <a:latin typeface="华文中宋" panose="02010600040101010101" pitchFamily="2" charset="-122"/>
              <a:ea typeface="华文中宋" panose="02010600040101010101" pitchFamily="2" charset="-122"/>
            </a:endParaRPr>
          </a:p>
        </p:txBody>
      </p:sp>
      <p:sp>
        <p:nvSpPr>
          <p:cNvPr id="11" name="Rectangle 2">
            <a:extLst>
              <a:ext uri="{FF2B5EF4-FFF2-40B4-BE49-F238E27FC236}">
                <a16:creationId xmlns:a16="http://schemas.microsoft.com/office/drawing/2014/main" id="{AF7FD6CE-80A9-4CBD-AF2E-BF2E34D252C5}"/>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3.5</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树与二叉树</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1155"/>
                    </p:tgtEl>
                  </p:cond>
                </p:stCondLst>
                <p:endSync evt="end" delay="0">
                  <p:rtn val="all"/>
                </p:endSync>
                <p:childTnLst>
                  <p:par>
                    <p:cTn id="3" fill="hold" nodeType="clickPar">
                      <p:stCondLst>
                        <p:cond delay="0"/>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91156"/>
                                        </p:tgtEl>
                                        <p:attrNameLst>
                                          <p:attrName>style.visibility</p:attrName>
                                        </p:attrNameLst>
                                      </p:cBhvr>
                                      <p:to>
                                        <p:strVal val="visible"/>
                                      </p:to>
                                    </p:set>
                                    <p:anim calcmode="lin" valueType="num">
                                      <p:cBhvr>
                                        <p:cTn id="7" dur="500" fill="hold"/>
                                        <p:tgtEl>
                                          <p:spTgt spid="91156"/>
                                        </p:tgtEl>
                                        <p:attrNameLst>
                                          <p:attrName>ppt_w</p:attrName>
                                        </p:attrNameLst>
                                      </p:cBhvr>
                                      <p:tavLst>
                                        <p:tav tm="0">
                                          <p:val>
                                            <p:fltVal val="0"/>
                                          </p:val>
                                        </p:tav>
                                        <p:tav tm="100000">
                                          <p:val>
                                            <p:strVal val="#ppt_w"/>
                                          </p:val>
                                        </p:tav>
                                      </p:tavLst>
                                    </p:anim>
                                    <p:anim calcmode="lin" valueType="num">
                                      <p:cBhvr>
                                        <p:cTn id="8" dur="500" fill="hold"/>
                                        <p:tgtEl>
                                          <p:spTgt spid="91156"/>
                                        </p:tgtEl>
                                        <p:attrNameLst>
                                          <p:attrName>ppt_h</p:attrName>
                                        </p:attrNameLst>
                                      </p:cBhvr>
                                      <p:tavLst>
                                        <p:tav tm="0">
                                          <p:val>
                                            <p:fltVal val="0"/>
                                          </p:val>
                                        </p:tav>
                                        <p:tav tm="100000">
                                          <p:val>
                                            <p:strVal val="#ppt_h"/>
                                          </p:val>
                                        </p:tav>
                                      </p:tavLst>
                                    </p:anim>
                                    <p:animEffect transition="in" filter="fade">
                                      <p:cBhvr>
                                        <p:cTn id="9" dur="500"/>
                                        <p:tgtEl>
                                          <p:spTgt spid="91156"/>
                                        </p:tgtEl>
                                      </p:cBhvr>
                                    </p:animEffect>
                                  </p:childTnLst>
                                  <p:subTnLst>
                                    <p:set>
                                      <p:cBhvr override="childStyle">
                                        <p:cTn dur="1" fill="hold" display="0" masterRel="nextClick" afterEffect="1"/>
                                        <p:tgtEl>
                                          <p:spTgt spid="91156"/>
                                        </p:tgtEl>
                                        <p:attrNameLst>
                                          <p:attrName>style.visibility</p:attrName>
                                        </p:attrNameLst>
                                      </p:cBhvr>
                                      <p:to>
                                        <p:strVal val="hidden"/>
                                      </p:to>
                                    </p:set>
                                  </p:subTnLst>
                                </p:cTn>
                              </p:par>
                            </p:childTnLst>
                          </p:cTn>
                        </p:par>
                      </p:childTnLst>
                    </p:cTn>
                  </p:par>
                </p:childTnLst>
              </p:cTn>
              <p:nextCondLst>
                <p:cond evt="onClick" delay="0">
                  <p:tgtEl>
                    <p:spTgt spid="91155"/>
                  </p:tgtEl>
                </p:cond>
              </p:nextCondLst>
            </p:seq>
            <p:seq concurrent="1" nextAc="seek">
              <p:cTn id="10" restart="whenNotActive" fill="hold" evtFilter="cancelBubble" nodeType="interactiveSeq">
                <p:stCondLst>
                  <p:cond evt="onClick" delay="0">
                    <p:tgtEl>
                      <p:spTgt spid="91159"/>
                    </p:tgtEl>
                  </p:cond>
                </p:stCondLst>
                <p:endSync evt="end" delay="0">
                  <p:rtn val="all"/>
                </p:endSync>
                <p:childTnLst>
                  <p:par>
                    <p:cTn id="11" fill="hold" nodeType="clickPar">
                      <p:stCondLst>
                        <p:cond delay="0"/>
                      </p:stCondLst>
                      <p:childTnLst>
                        <p:par>
                          <p:cTn id="12" fill="hold" nodeType="withGroup">
                            <p:stCondLst>
                              <p:cond delay="0"/>
                            </p:stCondLst>
                            <p:childTnLst>
                              <p:par>
                                <p:cTn id="13" presetID="53" presetClass="entr" presetSubtype="0" fill="hold" grpId="0" nodeType="clickEffect">
                                  <p:stCondLst>
                                    <p:cond delay="0"/>
                                  </p:stCondLst>
                                  <p:childTnLst>
                                    <p:set>
                                      <p:cBhvr>
                                        <p:cTn id="14" dur="1" fill="hold">
                                          <p:stCondLst>
                                            <p:cond delay="0"/>
                                          </p:stCondLst>
                                        </p:cTn>
                                        <p:tgtEl>
                                          <p:spTgt spid="91160"/>
                                        </p:tgtEl>
                                        <p:attrNameLst>
                                          <p:attrName>style.visibility</p:attrName>
                                        </p:attrNameLst>
                                      </p:cBhvr>
                                      <p:to>
                                        <p:strVal val="visible"/>
                                      </p:to>
                                    </p:set>
                                    <p:anim calcmode="lin" valueType="num">
                                      <p:cBhvr>
                                        <p:cTn id="15" dur="500" fill="hold"/>
                                        <p:tgtEl>
                                          <p:spTgt spid="91160"/>
                                        </p:tgtEl>
                                        <p:attrNameLst>
                                          <p:attrName>ppt_w</p:attrName>
                                        </p:attrNameLst>
                                      </p:cBhvr>
                                      <p:tavLst>
                                        <p:tav tm="0">
                                          <p:val>
                                            <p:fltVal val="0"/>
                                          </p:val>
                                        </p:tav>
                                        <p:tav tm="100000">
                                          <p:val>
                                            <p:strVal val="#ppt_w"/>
                                          </p:val>
                                        </p:tav>
                                      </p:tavLst>
                                    </p:anim>
                                    <p:anim calcmode="lin" valueType="num">
                                      <p:cBhvr>
                                        <p:cTn id="16" dur="500" fill="hold"/>
                                        <p:tgtEl>
                                          <p:spTgt spid="91160"/>
                                        </p:tgtEl>
                                        <p:attrNameLst>
                                          <p:attrName>ppt_h</p:attrName>
                                        </p:attrNameLst>
                                      </p:cBhvr>
                                      <p:tavLst>
                                        <p:tav tm="0">
                                          <p:val>
                                            <p:fltVal val="0"/>
                                          </p:val>
                                        </p:tav>
                                        <p:tav tm="100000">
                                          <p:val>
                                            <p:strVal val="#ppt_h"/>
                                          </p:val>
                                        </p:tav>
                                      </p:tavLst>
                                    </p:anim>
                                    <p:animEffect transition="in" filter="fade">
                                      <p:cBhvr>
                                        <p:cTn id="17" dur="500"/>
                                        <p:tgtEl>
                                          <p:spTgt spid="91160"/>
                                        </p:tgtEl>
                                      </p:cBhvr>
                                    </p:animEffect>
                                  </p:childTnLst>
                                  <p:subTnLst>
                                    <p:set>
                                      <p:cBhvr override="childStyle">
                                        <p:cTn dur="1" fill="hold" display="0" masterRel="nextClick" afterEffect="1"/>
                                        <p:tgtEl>
                                          <p:spTgt spid="91160"/>
                                        </p:tgtEl>
                                        <p:attrNameLst>
                                          <p:attrName>style.visibility</p:attrName>
                                        </p:attrNameLst>
                                      </p:cBhvr>
                                      <p:to>
                                        <p:strVal val="hidden"/>
                                      </p:to>
                                    </p:set>
                                  </p:subTnLst>
                                </p:cTn>
                              </p:par>
                            </p:childTnLst>
                          </p:cTn>
                        </p:par>
                      </p:childTnLst>
                    </p:cTn>
                  </p:par>
                </p:childTnLst>
              </p:cTn>
              <p:nextCondLst>
                <p:cond evt="onClick" delay="0">
                  <p:tgtEl>
                    <p:spTgt spid="91159"/>
                  </p:tgtEl>
                </p:cond>
              </p:nextCondLst>
            </p:seq>
          </p:childTnLst>
        </p:cTn>
      </p:par>
    </p:tnLst>
    <p:bldLst>
      <p:bldP spid="91156" grpId="0" animBg="1" autoUpdateAnimBg="0"/>
      <p:bldP spid="91160" grpId="0"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1748" name="Rectangle 3">
            <a:extLst>
              <a:ext uri="{FF2B5EF4-FFF2-40B4-BE49-F238E27FC236}">
                <a16:creationId xmlns:a16="http://schemas.microsoft.com/office/drawing/2014/main" id="{5D527599-465E-4E5F-B875-8C475A66942E}"/>
              </a:ext>
            </a:extLst>
          </p:cNvPr>
          <p:cNvSpPr>
            <a:spLocks noGrp="1" noChangeArrowheads="1"/>
          </p:cNvSpPr>
          <p:nvPr>
            <p:ph idx="1"/>
          </p:nvPr>
        </p:nvSpPr>
        <p:spPr>
          <a:xfrm>
            <a:off x="142875" y="990600"/>
            <a:ext cx="9001125" cy="3590925"/>
          </a:xfrm>
        </p:spPr>
        <p:txBody>
          <a:bodyPr/>
          <a:lstStyle/>
          <a:p>
            <a:pPr marL="192088" indent="-192088">
              <a:defRPr/>
            </a:pP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二叉树的遍历</a:t>
            </a:r>
          </a:p>
          <a:p>
            <a:pPr marL="860425" lvl="1">
              <a:defRPr/>
            </a:pPr>
            <a:r>
              <a:rPr lang="zh-CN" altLang="en-US" sz="2400"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先序遍历</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a:t>
            </a:r>
          </a:p>
          <a:p>
            <a:pPr marL="1279525" lvl="2">
              <a:buFontTx/>
              <a:buNone/>
              <a:defRPr/>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如果二叉树为空，则为空操作</a:t>
            </a:r>
          </a:p>
          <a:p>
            <a:pPr marL="1279525" lvl="2">
              <a:buFontTx/>
              <a:buNone/>
              <a:defRPr/>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否则，先访问根结点，然后先序遍历左子树，再先序遍历右子树</a:t>
            </a:r>
          </a:p>
          <a:p>
            <a:pPr marL="860425" lvl="1">
              <a:defRPr/>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例如：</a:t>
            </a:r>
          </a:p>
          <a:p>
            <a:pPr marL="1279525" lvl="2">
              <a:defRPr/>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先序：</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A B C D E F G</a:t>
            </a:r>
          </a:p>
          <a:p>
            <a:pPr marL="1279525" lvl="2">
              <a:defRPr/>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中序：</a:t>
            </a:r>
            <a:r>
              <a:rPr lang="en-US" altLang="zh-CN"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C B D A E G F</a:t>
            </a:r>
          </a:p>
          <a:p>
            <a:pPr marL="1279525" lvl="2">
              <a:defRPr/>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后序：</a:t>
            </a:r>
            <a:r>
              <a:rPr lang="en-US" altLang="zh-CN"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C D B G F E A</a:t>
            </a:r>
          </a:p>
        </p:txBody>
      </p:sp>
      <p:sp>
        <p:nvSpPr>
          <p:cNvPr id="38914" name="灯片编号占位符 5">
            <a:extLst>
              <a:ext uri="{FF2B5EF4-FFF2-40B4-BE49-F238E27FC236}">
                <a16:creationId xmlns:a16="http://schemas.microsoft.com/office/drawing/2014/main" id="{6DFDF2DE-5025-42B7-8B6B-0BA22CC1058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87BEF16D-AB65-4713-830A-4FE06E375A05}" type="slidenum">
              <a:rPr lang="zh-CN" altLang="en-US">
                <a:solidFill>
                  <a:schemeClr val="bg2"/>
                </a:solidFill>
                <a:latin typeface="Arial" panose="020B0604020202020204" pitchFamily="34" charset="0"/>
              </a:rPr>
              <a:pPr/>
              <a:t>14</a:t>
            </a:fld>
            <a:endParaRPr lang="en-US" altLang="zh-CN">
              <a:solidFill>
                <a:schemeClr val="bg2"/>
              </a:solidFill>
            </a:endParaRPr>
          </a:p>
        </p:txBody>
      </p:sp>
      <p:grpSp>
        <p:nvGrpSpPr>
          <p:cNvPr id="38917" name="Group 22">
            <a:extLst>
              <a:ext uri="{FF2B5EF4-FFF2-40B4-BE49-F238E27FC236}">
                <a16:creationId xmlns:a16="http://schemas.microsoft.com/office/drawing/2014/main" id="{05751437-9CD8-4E40-8FEB-5F431B6339B6}"/>
              </a:ext>
            </a:extLst>
          </p:cNvPr>
          <p:cNvGrpSpPr>
            <a:grpSpLocks/>
          </p:cNvGrpSpPr>
          <p:nvPr/>
        </p:nvGrpSpPr>
        <p:grpSpPr bwMode="auto">
          <a:xfrm>
            <a:off x="4643438" y="3141663"/>
            <a:ext cx="3060700" cy="2916237"/>
            <a:chOff x="3220" y="2047"/>
            <a:chExt cx="1278" cy="1290"/>
          </a:xfrm>
        </p:grpSpPr>
        <p:sp>
          <p:nvSpPr>
            <p:cNvPr id="38919" name="Oval 5">
              <a:extLst>
                <a:ext uri="{FF2B5EF4-FFF2-40B4-BE49-F238E27FC236}">
                  <a16:creationId xmlns:a16="http://schemas.microsoft.com/office/drawing/2014/main" id="{DD68884F-50EF-4F7E-8495-CB472D3F0D6E}"/>
                </a:ext>
              </a:extLst>
            </p:cNvPr>
            <p:cNvSpPr>
              <a:spLocks noChangeArrowheads="1"/>
            </p:cNvSpPr>
            <p:nvPr/>
          </p:nvSpPr>
          <p:spPr bwMode="auto">
            <a:xfrm>
              <a:off x="3742" y="2047"/>
              <a:ext cx="204" cy="204"/>
            </a:xfrm>
            <a:prstGeom prst="ellipse">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000" b="1">
                  <a:solidFill>
                    <a:schemeClr val="tx2"/>
                  </a:solidFill>
                </a:rPr>
                <a:t>A</a:t>
              </a:r>
            </a:p>
          </p:txBody>
        </p:sp>
        <p:sp>
          <p:nvSpPr>
            <p:cNvPr id="38920" name="Oval 6">
              <a:extLst>
                <a:ext uri="{FF2B5EF4-FFF2-40B4-BE49-F238E27FC236}">
                  <a16:creationId xmlns:a16="http://schemas.microsoft.com/office/drawing/2014/main" id="{F6A32E11-D6E3-4206-BFD6-49B35B996759}"/>
                </a:ext>
              </a:extLst>
            </p:cNvPr>
            <p:cNvSpPr>
              <a:spLocks noChangeArrowheads="1"/>
            </p:cNvSpPr>
            <p:nvPr/>
          </p:nvSpPr>
          <p:spPr bwMode="auto">
            <a:xfrm>
              <a:off x="3472" y="2395"/>
              <a:ext cx="204" cy="204"/>
            </a:xfrm>
            <a:prstGeom prst="ellipse">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000" b="1">
                  <a:solidFill>
                    <a:schemeClr val="tx2"/>
                  </a:solidFill>
                </a:rPr>
                <a:t>B</a:t>
              </a:r>
            </a:p>
          </p:txBody>
        </p:sp>
        <p:sp>
          <p:nvSpPr>
            <p:cNvPr id="38921" name="Oval 7">
              <a:extLst>
                <a:ext uri="{FF2B5EF4-FFF2-40B4-BE49-F238E27FC236}">
                  <a16:creationId xmlns:a16="http://schemas.microsoft.com/office/drawing/2014/main" id="{73183573-1BE8-428E-84BF-20F43B00002F}"/>
                </a:ext>
              </a:extLst>
            </p:cNvPr>
            <p:cNvSpPr>
              <a:spLocks noChangeArrowheads="1"/>
            </p:cNvSpPr>
            <p:nvPr/>
          </p:nvSpPr>
          <p:spPr bwMode="auto">
            <a:xfrm>
              <a:off x="4018" y="2395"/>
              <a:ext cx="204" cy="204"/>
            </a:xfrm>
            <a:prstGeom prst="ellipse">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000" b="1">
                  <a:solidFill>
                    <a:schemeClr val="tx2"/>
                  </a:solidFill>
                </a:rPr>
                <a:t>E</a:t>
              </a:r>
            </a:p>
          </p:txBody>
        </p:sp>
        <p:sp>
          <p:nvSpPr>
            <p:cNvPr id="38922" name="Oval 8">
              <a:extLst>
                <a:ext uri="{FF2B5EF4-FFF2-40B4-BE49-F238E27FC236}">
                  <a16:creationId xmlns:a16="http://schemas.microsoft.com/office/drawing/2014/main" id="{67A62C77-7C1E-4EBA-BF68-89429BB971ED}"/>
                </a:ext>
              </a:extLst>
            </p:cNvPr>
            <p:cNvSpPr>
              <a:spLocks noChangeArrowheads="1"/>
            </p:cNvSpPr>
            <p:nvPr/>
          </p:nvSpPr>
          <p:spPr bwMode="auto">
            <a:xfrm>
              <a:off x="3220" y="2767"/>
              <a:ext cx="204" cy="204"/>
            </a:xfrm>
            <a:prstGeom prst="ellipse">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000" b="1">
                  <a:solidFill>
                    <a:schemeClr val="tx2"/>
                  </a:solidFill>
                </a:rPr>
                <a:t>C</a:t>
              </a:r>
            </a:p>
          </p:txBody>
        </p:sp>
        <p:sp>
          <p:nvSpPr>
            <p:cNvPr id="38923" name="Oval 9">
              <a:extLst>
                <a:ext uri="{FF2B5EF4-FFF2-40B4-BE49-F238E27FC236}">
                  <a16:creationId xmlns:a16="http://schemas.microsoft.com/office/drawing/2014/main" id="{78E96C87-4B01-4B96-99D0-0F5B8446158B}"/>
                </a:ext>
              </a:extLst>
            </p:cNvPr>
            <p:cNvSpPr>
              <a:spLocks noChangeArrowheads="1"/>
            </p:cNvSpPr>
            <p:nvPr/>
          </p:nvSpPr>
          <p:spPr bwMode="auto">
            <a:xfrm>
              <a:off x="3742" y="2767"/>
              <a:ext cx="204" cy="204"/>
            </a:xfrm>
            <a:prstGeom prst="ellipse">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000" b="1">
                  <a:solidFill>
                    <a:schemeClr val="tx2"/>
                  </a:solidFill>
                </a:rPr>
                <a:t>D</a:t>
              </a:r>
            </a:p>
          </p:txBody>
        </p:sp>
        <p:sp>
          <p:nvSpPr>
            <p:cNvPr id="38924" name="Oval 10">
              <a:extLst>
                <a:ext uri="{FF2B5EF4-FFF2-40B4-BE49-F238E27FC236}">
                  <a16:creationId xmlns:a16="http://schemas.microsoft.com/office/drawing/2014/main" id="{2272CDDA-0589-40D3-BAB8-DC0516258265}"/>
                </a:ext>
              </a:extLst>
            </p:cNvPr>
            <p:cNvSpPr>
              <a:spLocks noChangeArrowheads="1"/>
            </p:cNvSpPr>
            <p:nvPr/>
          </p:nvSpPr>
          <p:spPr bwMode="auto">
            <a:xfrm>
              <a:off x="4294" y="2767"/>
              <a:ext cx="204" cy="204"/>
            </a:xfrm>
            <a:prstGeom prst="ellipse">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000" b="1">
                  <a:solidFill>
                    <a:schemeClr val="tx2"/>
                  </a:solidFill>
                </a:rPr>
                <a:t>F</a:t>
              </a:r>
            </a:p>
          </p:txBody>
        </p:sp>
        <p:sp>
          <p:nvSpPr>
            <p:cNvPr id="38925" name="Oval 11">
              <a:extLst>
                <a:ext uri="{FF2B5EF4-FFF2-40B4-BE49-F238E27FC236}">
                  <a16:creationId xmlns:a16="http://schemas.microsoft.com/office/drawing/2014/main" id="{A403C7BE-1285-4B73-9AD8-79798ABC790A}"/>
                </a:ext>
              </a:extLst>
            </p:cNvPr>
            <p:cNvSpPr>
              <a:spLocks noChangeArrowheads="1"/>
            </p:cNvSpPr>
            <p:nvPr/>
          </p:nvSpPr>
          <p:spPr bwMode="auto">
            <a:xfrm>
              <a:off x="4042" y="3133"/>
              <a:ext cx="204" cy="204"/>
            </a:xfrm>
            <a:prstGeom prst="ellipse">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000" b="1">
                  <a:solidFill>
                    <a:schemeClr val="tx2"/>
                  </a:solidFill>
                </a:rPr>
                <a:t>G</a:t>
              </a:r>
            </a:p>
          </p:txBody>
        </p:sp>
        <p:sp>
          <p:nvSpPr>
            <p:cNvPr id="38926" name="Line 12">
              <a:extLst>
                <a:ext uri="{FF2B5EF4-FFF2-40B4-BE49-F238E27FC236}">
                  <a16:creationId xmlns:a16="http://schemas.microsoft.com/office/drawing/2014/main" id="{0E9C8D26-60FE-49DB-ADC1-EA4D1E344D27}"/>
                </a:ext>
              </a:extLst>
            </p:cNvPr>
            <p:cNvSpPr>
              <a:spLocks noChangeShapeType="1"/>
            </p:cNvSpPr>
            <p:nvPr/>
          </p:nvSpPr>
          <p:spPr bwMode="auto">
            <a:xfrm flipH="1">
              <a:off x="3640" y="2233"/>
              <a:ext cx="136" cy="181"/>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27" name="Line 13">
              <a:extLst>
                <a:ext uri="{FF2B5EF4-FFF2-40B4-BE49-F238E27FC236}">
                  <a16:creationId xmlns:a16="http://schemas.microsoft.com/office/drawing/2014/main" id="{5E1119E0-C710-43EA-A70F-24B669FA074D}"/>
                </a:ext>
              </a:extLst>
            </p:cNvPr>
            <p:cNvSpPr>
              <a:spLocks noChangeShapeType="1"/>
            </p:cNvSpPr>
            <p:nvPr/>
          </p:nvSpPr>
          <p:spPr bwMode="auto">
            <a:xfrm flipH="1">
              <a:off x="3382" y="2593"/>
              <a:ext cx="136" cy="181"/>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28" name="Line 14">
              <a:extLst>
                <a:ext uri="{FF2B5EF4-FFF2-40B4-BE49-F238E27FC236}">
                  <a16:creationId xmlns:a16="http://schemas.microsoft.com/office/drawing/2014/main" id="{DFFDF960-9453-483E-9455-EC49732EEBBB}"/>
                </a:ext>
              </a:extLst>
            </p:cNvPr>
            <p:cNvSpPr>
              <a:spLocks noChangeShapeType="1"/>
            </p:cNvSpPr>
            <p:nvPr/>
          </p:nvSpPr>
          <p:spPr bwMode="auto">
            <a:xfrm flipH="1" flipV="1">
              <a:off x="3645" y="2581"/>
              <a:ext cx="136" cy="199"/>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29" name="Line 15">
              <a:extLst>
                <a:ext uri="{FF2B5EF4-FFF2-40B4-BE49-F238E27FC236}">
                  <a16:creationId xmlns:a16="http://schemas.microsoft.com/office/drawing/2014/main" id="{17225E2F-7F3C-4634-8EC9-D93F1E700200}"/>
                </a:ext>
              </a:extLst>
            </p:cNvPr>
            <p:cNvSpPr>
              <a:spLocks noChangeShapeType="1"/>
            </p:cNvSpPr>
            <p:nvPr/>
          </p:nvSpPr>
          <p:spPr bwMode="auto">
            <a:xfrm flipH="1" flipV="1">
              <a:off x="3922" y="2215"/>
              <a:ext cx="136" cy="199"/>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30" name="Line 16">
              <a:extLst>
                <a:ext uri="{FF2B5EF4-FFF2-40B4-BE49-F238E27FC236}">
                  <a16:creationId xmlns:a16="http://schemas.microsoft.com/office/drawing/2014/main" id="{8E12880C-52C2-4301-801E-9BC5466AD091}"/>
                </a:ext>
              </a:extLst>
            </p:cNvPr>
            <p:cNvSpPr>
              <a:spLocks noChangeShapeType="1"/>
            </p:cNvSpPr>
            <p:nvPr/>
          </p:nvSpPr>
          <p:spPr bwMode="auto">
            <a:xfrm flipH="1" flipV="1">
              <a:off x="4194" y="2574"/>
              <a:ext cx="136" cy="199"/>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31" name="Line 17">
              <a:extLst>
                <a:ext uri="{FF2B5EF4-FFF2-40B4-BE49-F238E27FC236}">
                  <a16:creationId xmlns:a16="http://schemas.microsoft.com/office/drawing/2014/main" id="{4C62A882-1678-49A8-BF48-C672E0EA2A7C}"/>
                </a:ext>
              </a:extLst>
            </p:cNvPr>
            <p:cNvSpPr>
              <a:spLocks noChangeShapeType="1"/>
            </p:cNvSpPr>
            <p:nvPr/>
          </p:nvSpPr>
          <p:spPr bwMode="auto">
            <a:xfrm flipH="1">
              <a:off x="4186" y="2959"/>
              <a:ext cx="136" cy="181"/>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1750" name="AutoShape 21">
            <a:hlinkHover r:id="" action="ppaction://noaction" highlightClick="1"/>
            <a:extLst>
              <a:ext uri="{FF2B5EF4-FFF2-40B4-BE49-F238E27FC236}">
                <a16:creationId xmlns:a16="http://schemas.microsoft.com/office/drawing/2014/main" id="{622F1AC8-9987-4222-9DDC-9A7627A267DD}"/>
              </a:ext>
            </a:extLst>
          </p:cNvPr>
          <p:cNvSpPr>
            <a:spLocks noChangeArrowheads="1"/>
          </p:cNvSpPr>
          <p:nvPr/>
        </p:nvSpPr>
        <p:spPr bwMode="auto">
          <a:xfrm>
            <a:off x="792163" y="5049838"/>
            <a:ext cx="3241675" cy="765175"/>
          </a:xfrm>
          <a:prstGeom prst="cloudCallout">
            <a:avLst>
              <a:gd name="adj1" fmla="val -11801"/>
              <a:gd name="adj2" fmla="val -144782"/>
            </a:avLst>
          </a:prstGeom>
          <a:solidFill>
            <a:schemeClr val="accent6">
              <a:lumMod val="40000"/>
              <a:lumOff val="60000"/>
            </a:schemeClr>
          </a:solidFill>
          <a:ln w="9525">
            <a:solidFill>
              <a:schemeClr val="tx1"/>
            </a:solidFill>
            <a:round/>
            <a:headEnd/>
            <a:tailEnd/>
          </a:ln>
        </p:spPr>
        <p:txBody>
          <a:bodyPr lIns="0" tIns="0" rIns="0" bIns="0">
            <a:spAutoFit/>
          </a:bodyPr>
          <a:lstStyle/>
          <a:p>
            <a:pPr>
              <a:defRPr/>
            </a:pPr>
            <a:r>
              <a:rPr lang="zh-CN" altLang="en-US" sz="1600" b="1" dirty="0">
                <a:latin typeface="华文中宋" panose="02010600040101010101" pitchFamily="2" charset="-122"/>
                <a:ea typeface="华文中宋" panose="02010600040101010101" pitchFamily="2" charset="-122"/>
              </a:rPr>
              <a:t>遍历算法的结果，是要给出访问结点的顺序。</a:t>
            </a:r>
            <a:endParaRPr lang="en-US" altLang="zh-CN" sz="1600" b="1" dirty="0">
              <a:latin typeface="华文中宋" panose="02010600040101010101" pitchFamily="2" charset="-122"/>
              <a:ea typeface="华文中宋" panose="02010600040101010101" pitchFamily="2" charset="-122"/>
            </a:endParaRPr>
          </a:p>
        </p:txBody>
      </p:sp>
      <p:sp>
        <p:nvSpPr>
          <p:cNvPr id="22" name="Rectangle 2">
            <a:extLst>
              <a:ext uri="{FF2B5EF4-FFF2-40B4-BE49-F238E27FC236}">
                <a16:creationId xmlns:a16="http://schemas.microsoft.com/office/drawing/2014/main" id="{9D2375C9-6B77-4DE2-B91D-A49047418767}"/>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3.5</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树与二叉树</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0724" name="Rectangle 3">
            <a:extLst>
              <a:ext uri="{FF2B5EF4-FFF2-40B4-BE49-F238E27FC236}">
                <a16:creationId xmlns:a16="http://schemas.microsoft.com/office/drawing/2014/main" id="{94166395-EDE9-4877-925C-4731A66F2E88}"/>
              </a:ext>
            </a:extLst>
          </p:cNvPr>
          <p:cNvSpPr>
            <a:spLocks noGrp="1" noChangeArrowheads="1"/>
          </p:cNvSpPr>
          <p:nvPr>
            <p:ph idx="1"/>
          </p:nvPr>
        </p:nvSpPr>
        <p:spPr>
          <a:xfrm>
            <a:off x="228600" y="1296814"/>
            <a:ext cx="8447088" cy="5516562"/>
          </a:xfrm>
        </p:spPr>
        <p:txBody>
          <a:bodyPr/>
          <a:lstStyle/>
          <a:p>
            <a:pPr marL="192088" indent="-192088">
              <a:lnSpc>
                <a:spcPct val="90000"/>
              </a:lnSpc>
              <a:defRPr/>
            </a:pP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遍历算法，用递归算法实现</a:t>
            </a:r>
          </a:p>
          <a:p>
            <a:pPr marL="192088" indent="-192088">
              <a:lnSpc>
                <a:spcPct val="90000"/>
              </a:lnSpc>
              <a:buFontTx/>
              <a:buNone/>
              <a:defRPr/>
            </a:pP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  // </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先序遍历，</a:t>
            </a:r>
            <a:r>
              <a:rPr lang="en-US" altLang="zh-CN" sz="2400" dirty="0">
                <a:solidFill>
                  <a:schemeClr val="accent1">
                    <a:lumMod val="60000"/>
                    <a:lumOff val="40000"/>
                  </a:schemeClr>
                </a:solidFill>
                <a:latin typeface="Times New Roman" panose="02020603050405020304" pitchFamily="18" charset="0"/>
                <a:ea typeface="华文中宋" panose="02010600040101010101" pitchFamily="2" charset="-122"/>
                <a:cs typeface="Times New Roman" panose="02020603050405020304" pitchFamily="18" charset="0"/>
              </a:rPr>
              <a:t>p </a:t>
            </a:r>
            <a:r>
              <a:rPr lang="zh-CN" altLang="en-US" sz="2400" dirty="0">
                <a:solidFill>
                  <a:schemeClr val="accent1">
                    <a:lumMod val="60000"/>
                    <a:lumOff val="40000"/>
                  </a:schemeClr>
                </a:solidFill>
                <a:latin typeface="Times New Roman" panose="02020603050405020304" pitchFamily="18" charset="0"/>
                <a:ea typeface="华文中宋" panose="02010600040101010101" pitchFamily="2" charset="-122"/>
                <a:cs typeface="Times New Roman" panose="02020603050405020304" pitchFamily="18" charset="0"/>
              </a:rPr>
              <a:t>是指向当前遍历二叉树的根结点的指针</a:t>
            </a:r>
          </a:p>
          <a:p>
            <a:pPr marL="192088" indent="-192088">
              <a:lnSpc>
                <a:spcPct val="90000"/>
              </a:lnSpc>
              <a:spcBef>
                <a:spcPct val="0"/>
              </a:spcBef>
              <a:buFontTx/>
              <a:buNone/>
              <a:defRPr/>
            </a:pP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中宋" panose="02010600040101010101" pitchFamily="2" charset="-122"/>
                <a:cs typeface="Times New Roman" panose="02020603050405020304" pitchFamily="18" charset="0"/>
              </a:rPr>
              <a:t>preOrder</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 p )</a:t>
            </a:r>
          </a:p>
          <a:p>
            <a:pPr marL="192088" indent="-192088">
              <a:lnSpc>
                <a:spcPct val="90000"/>
              </a:lnSpc>
              <a:spcBef>
                <a:spcPct val="0"/>
              </a:spcBef>
              <a:buFontTx/>
              <a:buNone/>
              <a:defRPr/>
            </a:pP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    if ( p ≠ Nil ) then {</a:t>
            </a:r>
          </a:p>
          <a:p>
            <a:pPr marL="192088" indent="-192088">
              <a:lnSpc>
                <a:spcPct val="90000"/>
              </a:lnSpc>
              <a:spcBef>
                <a:spcPct val="0"/>
              </a:spcBef>
              <a:buFontTx/>
              <a:buNone/>
              <a:defRPr/>
            </a:pP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       process( data( p ) ) // </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访问根结点</a:t>
            </a:r>
          </a:p>
          <a:p>
            <a:pPr marL="192088" indent="-192088">
              <a:lnSpc>
                <a:spcPct val="90000"/>
              </a:lnSpc>
              <a:spcBef>
                <a:spcPct val="0"/>
              </a:spcBef>
              <a:buFontTx/>
              <a:buNone/>
              <a:defRPr/>
            </a:pP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中宋" panose="02010600040101010101" pitchFamily="2" charset="-122"/>
                <a:cs typeface="Times New Roman" panose="02020603050405020304" pitchFamily="18" charset="0"/>
              </a:rPr>
              <a:t>preOrder</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中宋" panose="02010600040101010101" pitchFamily="2" charset="-122"/>
                <a:cs typeface="Times New Roman" panose="02020603050405020304" pitchFamily="18" charset="0"/>
              </a:rPr>
              <a:t>Lchild</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 p ) ) // </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遍历左子树</a:t>
            </a:r>
          </a:p>
          <a:p>
            <a:pPr marL="192088" indent="-192088">
              <a:lnSpc>
                <a:spcPct val="90000"/>
              </a:lnSpc>
              <a:spcBef>
                <a:spcPct val="0"/>
              </a:spcBef>
              <a:buFontTx/>
              <a:buNone/>
              <a:defRPr/>
            </a:pP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中宋" panose="02010600040101010101" pitchFamily="2" charset="-122"/>
                <a:cs typeface="Times New Roman" panose="02020603050405020304" pitchFamily="18" charset="0"/>
              </a:rPr>
              <a:t>preOrder</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中宋" panose="02010600040101010101" pitchFamily="2" charset="-122"/>
                <a:cs typeface="Times New Roman" panose="02020603050405020304" pitchFamily="18" charset="0"/>
              </a:rPr>
              <a:t>Rchild</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 p ) ) // </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遍历右子树</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endParaRPr>
          </a:p>
          <a:p>
            <a:pPr marL="192088" indent="-192088">
              <a:lnSpc>
                <a:spcPct val="90000"/>
              </a:lnSpc>
              <a:spcBef>
                <a:spcPct val="0"/>
              </a:spcBef>
              <a:buFontTx/>
              <a:buNone/>
              <a:defRPr/>
            </a:pP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    }</a:t>
            </a:r>
          </a:p>
          <a:p>
            <a:pPr marL="457200" lvl="1" indent="0">
              <a:lnSpc>
                <a:spcPct val="80000"/>
              </a:lnSpc>
              <a:buFontTx/>
              <a:buNone/>
              <a:defRPr/>
            </a:pP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endParaRPr>
          </a:p>
          <a:p>
            <a:pPr marL="457200" lvl="1" indent="0">
              <a:lnSpc>
                <a:spcPct val="80000"/>
              </a:lnSpc>
              <a:buFontTx/>
              <a:buNone/>
              <a:defRPr/>
            </a:pP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中序遍历</a:t>
            </a:r>
          </a:p>
          <a:p>
            <a:pPr lvl="1">
              <a:lnSpc>
                <a:spcPct val="80000"/>
              </a:lnSpc>
              <a:spcBef>
                <a:spcPct val="0"/>
              </a:spcBef>
              <a:buFontTx/>
              <a:buNone/>
              <a:defRPr/>
            </a:pPr>
            <a:r>
              <a:rPr lang="en-US" altLang="zh-CN" sz="2400" dirty="0" err="1">
                <a:latin typeface="Times New Roman" panose="02020603050405020304" pitchFamily="18" charset="0"/>
                <a:ea typeface="华文中宋" panose="02010600040101010101" pitchFamily="2" charset="-122"/>
                <a:cs typeface="Times New Roman" panose="02020603050405020304" pitchFamily="18" charset="0"/>
              </a:rPr>
              <a:t>inOrder</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 p )</a:t>
            </a:r>
          </a:p>
          <a:p>
            <a:pPr lvl="1">
              <a:lnSpc>
                <a:spcPct val="80000"/>
              </a:lnSpc>
              <a:spcBef>
                <a:spcPct val="0"/>
              </a:spcBef>
              <a:buFontTx/>
              <a:buNone/>
              <a:defRPr/>
            </a:pP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  if ( p ≠ Nil ) then {</a:t>
            </a:r>
          </a:p>
          <a:p>
            <a:pPr lvl="1">
              <a:lnSpc>
                <a:spcPct val="80000"/>
              </a:lnSpc>
              <a:spcBef>
                <a:spcPct val="0"/>
              </a:spcBef>
              <a:buFontTx/>
              <a:buNone/>
              <a:defRPr/>
            </a:pP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中宋" panose="02010600040101010101" pitchFamily="2" charset="-122"/>
                <a:cs typeface="Times New Roman" panose="02020603050405020304" pitchFamily="18" charset="0"/>
              </a:rPr>
              <a:t>inOrder</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中宋" panose="02010600040101010101" pitchFamily="2" charset="-122"/>
                <a:cs typeface="Times New Roman" panose="02020603050405020304" pitchFamily="18" charset="0"/>
              </a:rPr>
              <a:t>Lchild</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 p ) ) // </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遍历左子树</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endParaRPr>
          </a:p>
          <a:p>
            <a:pPr lvl="1">
              <a:lnSpc>
                <a:spcPct val="80000"/>
              </a:lnSpc>
              <a:spcBef>
                <a:spcPct val="0"/>
              </a:spcBef>
              <a:buFontTx/>
              <a:buNone/>
              <a:defRPr/>
            </a:pP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     process( data( p ) ) </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访问根结点</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endParaRPr>
          </a:p>
          <a:p>
            <a:pPr lvl="1">
              <a:lnSpc>
                <a:spcPct val="80000"/>
              </a:lnSpc>
              <a:spcBef>
                <a:spcPct val="0"/>
              </a:spcBef>
              <a:buFontTx/>
              <a:buNone/>
              <a:defRPr/>
            </a:pP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中宋" panose="02010600040101010101" pitchFamily="2" charset="-122"/>
                <a:cs typeface="Times New Roman" panose="02020603050405020304" pitchFamily="18" charset="0"/>
              </a:rPr>
              <a:t>inOrder</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中宋" panose="02010600040101010101" pitchFamily="2" charset="-122"/>
                <a:cs typeface="Times New Roman" panose="02020603050405020304" pitchFamily="18" charset="0"/>
              </a:rPr>
              <a:t>Rchild</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 p ) ) // </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遍历右子树</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endParaRPr>
          </a:p>
          <a:p>
            <a:pPr lvl="1">
              <a:lnSpc>
                <a:spcPct val="80000"/>
              </a:lnSpc>
              <a:spcBef>
                <a:spcPct val="0"/>
              </a:spcBef>
              <a:buFontTx/>
              <a:buNone/>
              <a:defRPr/>
            </a:pP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  }</a:t>
            </a:r>
          </a:p>
          <a:p>
            <a:pPr marL="192088" indent="-192088">
              <a:lnSpc>
                <a:spcPct val="90000"/>
              </a:lnSpc>
              <a:spcBef>
                <a:spcPct val="0"/>
              </a:spcBef>
              <a:buFontTx/>
              <a:buNone/>
              <a:defRPr/>
            </a:pP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0962" name="灯片编号占位符 5">
            <a:extLst>
              <a:ext uri="{FF2B5EF4-FFF2-40B4-BE49-F238E27FC236}">
                <a16:creationId xmlns:a16="http://schemas.microsoft.com/office/drawing/2014/main" id="{C0786AEC-3A5B-4A32-8FC6-0105B4EF333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524E3E6B-B4F6-400C-8085-405121F6A386}" type="slidenum">
              <a:rPr lang="zh-CN" altLang="en-US">
                <a:solidFill>
                  <a:schemeClr val="bg2"/>
                </a:solidFill>
                <a:latin typeface="Arial" panose="020B0604020202020204" pitchFamily="34" charset="0"/>
              </a:rPr>
              <a:pPr/>
              <a:t>15</a:t>
            </a:fld>
            <a:endParaRPr lang="en-US" altLang="zh-CN">
              <a:solidFill>
                <a:schemeClr val="bg2"/>
              </a:solidFill>
            </a:endParaRPr>
          </a:p>
        </p:txBody>
      </p:sp>
      <p:sp>
        <p:nvSpPr>
          <p:cNvPr id="7" name="Rectangle 2">
            <a:extLst>
              <a:ext uri="{FF2B5EF4-FFF2-40B4-BE49-F238E27FC236}">
                <a16:creationId xmlns:a16="http://schemas.microsoft.com/office/drawing/2014/main" id="{114D8447-CB8D-4D24-803E-59F1C58C1AC4}"/>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3.5</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树与二叉树</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1988" name="Rectangle 20">
            <a:extLst>
              <a:ext uri="{FF2B5EF4-FFF2-40B4-BE49-F238E27FC236}">
                <a16:creationId xmlns:a16="http://schemas.microsoft.com/office/drawing/2014/main" id="{6968EFAF-B800-4A3C-8120-508677037094}"/>
              </a:ext>
            </a:extLst>
          </p:cNvPr>
          <p:cNvSpPr>
            <a:spLocks noGrp="1" noChangeArrowheads="1"/>
          </p:cNvSpPr>
          <p:nvPr>
            <p:ph idx="1"/>
          </p:nvPr>
        </p:nvSpPr>
        <p:spPr>
          <a:xfrm>
            <a:off x="136525" y="1241698"/>
            <a:ext cx="8877300" cy="5427662"/>
          </a:xfrm>
        </p:spPr>
        <p:txBody>
          <a:bodyPr/>
          <a:lstStyle/>
          <a:p>
            <a:pPr>
              <a:lnSpc>
                <a:spcPct val="80000"/>
              </a:lnSpc>
            </a:pP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遍历算法，用递归算法实现</a:t>
            </a:r>
          </a:p>
          <a:p>
            <a:pPr marL="457200" lvl="1" indent="0">
              <a:lnSpc>
                <a:spcPct val="80000"/>
              </a:lnSpc>
              <a:buFontTx/>
              <a:buNone/>
            </a:pP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后序遍历</a:t>
            </a:r>
          </a:p>
          <a:p>
            <a:pPr lvl="2">
              <a:lnSpc>
                <a:spcPct val="80000"/>
              </a:lnSpc>
              <a:spcBef>
                <a:spcPct val="0"/>
              </a:spcBef>
              <a:buFontTx/>
              <a:buNone/>
            </a:pPr>
            <a:r>
              <a:rPr lang="en-US" altLang="zh-CN" dirty="0" err="1">
                <a:latin typeface="Times New Roman" panose="02020603050405020304" pitchFamily="18" charset="0"/>
                <a:ea typeface="华文中宋" panose="02010600040101010101" pitchFamily="2" charset="-122"/>
                <a:cs typeface="Times New Roman" panose="02020603050405020304" pitchFamily="18" charset="0"/>
              </a:rPr>
              <a:t>postOrder</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 p )</a:t>
            </a:r>
          </a:p>
          <a:p>
            <a:pPr lvl="2">
              <a:lnSpc>
                <a:spcPct val="80000"/>
              </a:lnSpc>
              <a:spcBef>
                <a:spcPct val="0"/>
              </a:spcBef>
              <a:buFontTx/>
              <a:buNone/>
            </a:pP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  if ( p ≠ Nil ) then {</a:t>
            </a:r>
          </a:p>
          <a:p>
            <a:pPr lvl="2">
              <a:lnSpc>
                <a:spcPct val="80000"/>
              </a:lnSpc>
              <a:spcBef>
                <a:spcPct val="0"/>
              </a:spcBef>
              <a:buFontTx/>
              <a:buNone/>
            </a:pP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dirty="0" err="1">
                <a:latin typeface="Times New Roman" panose="02020603050405020304" pitchFamily="18" charset="0"/>
                <a:ea typeface="华文中宋" panose="02010600040101010101" pitchFamily="2" charset="-122"/>
                <a:cs typeface="Times New Roman" panose="02020603050405020304" pitchFamily="18" charset="0"/>
              </a:rPr>
              <a:t>postOrder</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dirty="0" err="1">
                <a:latin typeface="Times New Roman" panose="02020603050405020304" pitchFamily="18" charset="0"/>
                <a:ea typeface="华文中宋" panose="02010600040101010101" pitchFamily="2" charset="-122"/>
                <a:cs typeface="Times New Roman" panose="02020603050405020304" pitchFamily="18" charset="0"/>
              </a:rPr>
              <a:t>Lchild</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 p ) )</a:t>
            </a:r>
          </a:p>
          <a:p>
            <a:pPr lvl="2">
              <a:lnSpc>
                <a:spcPct val="80000"/>
              </a:lnSpc>
              <a:spcBef>
                <a:spcPct val="0"/>
              </a:spcBef>
              <a:buFontTx/>
              <a:buNone/>
            </a:pP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dirty="0" err="1">
                <a:latin typeface="Times New Roman" panose="02020603050405020304" pitchFamily="18" charset="0"/>
                <a:ea typeface="华文中宋" panose="02010600040101010101" pitchFamily="2" charset="-122"/>
                <a:cs typeface="Times New Roman" panose="02020603050405020304" pitchFamily="18" charset="0"/>
              </a:rPr>
              <a:t>postOrder</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dirty="0" err="1">
                <a:latin typeface="Times New Roman" panose="02020603050405020304" pitchFamily="18" charset="0"/>
                <a:ea typeface="华文中宋" panose="02010600040101010101" pitchFamily="2" charset="-122"/>
                <a:cs typeface="Times New Roman" panose="02020603050405020304" pitchFamily="18" charset="0"/>
              </a:rPr>
              <a:t>Rchild</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 p ) )</a:t>
            </a:r>
          </a:p>
          <a:p>
            <a:pPr lvl="2">
              <a:lnSpc>
                <a:spcPct val="80000"/>
              </a:lnSpc>
              <a:spcBef>
                <a:spcPct val="0"/>
              </a:spcBef>
              <a:buFontTx/>
              <a:buNone/>
            </a:pP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     process( data( p ) )</a:t>
            </a:r>
          </a:p>
          <a:p>
            <a:pPr lvl="2">
              <a:lnSpc>
                <a:spcPct val="80000"/>
              </a:lnSpc>
              <a:spcBef>
                <a:spcPct val="0"/>
              </a:spcBef>
              <a:buFontTx/>
              <a:buNone/>
            </a:pP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 }</a:t>
            </a:r>
          </a:p>
        </p:txBody>
      </p:sp>
      <p:sp>
        <p:nvSpPr>
          <p:cNvPr id="41986" name="灯片编号占位符 5">
            <a:extLst>
              <a:ext uri="{FF2B5EF4-FFF2-40B4-BE49-F238E27FC236}">
                <a16:creationId xmlns:a16="http://schemas.microsoft.com/office/drawing/2014/main" id="{14B6097B-A1B2-4619-8E0E-8132EDC14C9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08F47655-D185-4389-8D48-F2C1BE7C199B}" type="slidenum">
              <a:rPr lang="zh-CN" altLang="en-US">
                <a:solidFill>
                  <a:schemeClr val="bg2"/>
                </a:solidFill>
                <a:latin typeface="Arial" panose="020B0604020202020204" pitchFamily="34" charset="0"/>
              </a:rPr>
              <a:pPr/>
              <a:t>16</a:t>
            </a:fld>
            <a:endParaRPr lang="en-US" altLang="zh-CN">
              <a:solidFill>
                <a:schemeClr val="bg2"/>
              </a:solidFill>
            </a:endParaRPr>
          </a:p>
        </p:txBody>
      </p:sp>
      <p:grpSp>
        <p:nvGrpSpPr>
          <p:cNvPr id="41989" name="Group 19">
            <a:extLst>
              <a:ext uri="{FF2B5EF4-FFF2-40B4-BE49-F238E27FC236}">
                <a16:creationId xmlns:a16="http://schemas.microsoft.com/office/drawing/2014/main" id="{E8C01A4A-475D-4281-A0FF-588FC6817FF6}"/>
              </a:ext>
            </a:extLst>
          </p:cNvPr>
          <p:cNvGrpSpPr>
            <a:grpSpLocks/>
          </p:cNvGrpSpPr>
          <p:nvPr/>
        </p:nvGrpSpPr>
        <p:grpSpPr bwMode="auto">
          <a:xfrm>
            <a:off x="3995738" y="3549650"/>
            <a:ext cx="3563937" cy="2951163"/>
            <a:chOff x="3220" y="2047"/>
            <a:chExt cx="1278" cy="1290"/>
          </a:xfrm>
        </p:grpSpPr>
        <p:sp>
          <p:nvSpPr>
            <p:cNvPr id="41990" name="Oval 20">
              <a:extLst>
                <a:ext uri="{FF2B5EF4-FFF2-40B4-BE49-F238E27FC236}">
                  <a16:creationId xmlns:a16="http://schemas.microsoft.com/office/drawing/2014/main" id="{C87EB748-ECF2-4DAF-AB66-79D0A88C08AD}"/>
                </a:ext>
              </a:extLst>
            </p:cNvPr>
            <p:cNvSpPr>
              <a:spLocks noChangeArrowheads="1"/>
            </p:cNvSpPr>
            <p:nvPr/>
          </p:nvSpPr>
          <p:spPr bwMode="auto">
            <a:xfrm>
              <a:off x="3742" y="2047"/>
              <a:ext cx="204" cy="204"/>
            </a:xfrm>
            <a:prstGeom prst="ellipse">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000" b="1">
                  <a:solidFill>
                    <a:schemeClr val="tx2"/>
                  </a:solidFill>
                </a:rPr>
                <a:t>A</a:t>
              </a:r>
            </a:p>
          </p:txBody>
        </p:sp>
        <p:sp>
          <p:nvSpPr>
            <p:cNvPr id="41991" name="Oval 21">
              <a:extLst>
                <a:ext uri="{FF2B5EF4-FFF2-40B4-BE49-F238E27FC236}">
                  <a16:creationId xmlns:a16="http://schemas.microsoft.com/office/drawing/2014/main" id="{F37EA5C4-4338-4E56-BAD7-6B10B71BCF99}"/>
                </a:ext>
              </a:extLst>
            </p:cNvPr>
            <p:cNvSpPr>
              <a:spLocks noChangeArrowheads="1"/>
            </p:cNvSpPr>
            <p:nvPr/>
          </p:nvSpPr>
          <p:spPr bwMode="auto">
            <a:xfrm>
              <a:off x="3472" y="2395"/>
              <a:ext cx="204" cy="204"/>
            </a:xfrm>
            <a:prstGeom prst="ellipse">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000" b="1">
                  <a:solidFill>
                    <a:schemeClr val="tx2"/>
                  </a:solidFill>
                </a:rPr>
                <a:t>B</a:t>
              </a:r>
            </a:p>
          </p:txBody>
        </p:sp>
        <p:sp>
          <p:nvSpPr>
            <p:cNvPr id="41992" name="Oval 22">
              <a:extLst>
                <a:ext uri="{FF2B5EF4-FFF2-40B4-BE49-F238E27FC236}">
                  <a16:creationId xmlns:a16="http://schemas.microsoft.com/office/drawing/2014/main" id="{62CD927A-1419-425F-882D-17AEFF1BFEC9}"/>
                </a:ext>
              </a:extLst>
            </p:cNvPr>
            <p:cNvSpPr>
              <a:spLocks noChangeArrowheads="1"/>
            </p:cNvSpPr>
            <p:nvPr/>
          </p:nvSpPr>
          <p:spPr bwMode="auto">
            <a:xfrm>
              <a:off x="4018" y="2395"/>
              <a:ext cx="204" cy="204"/>
            </a:xfrm>
            <a:prstGeom prst="ellipse">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000" b="1">
                  <a:solidFill>
                    <a:schemeClr val="tx2"/>
                  </a:solidFill>
                </a:rPr>
                <a:t>E</a:t>
              </a:r>
            </a:p>
          </p:txBody>
        </p:sp>
        <p:sp>
          <p:nvSpPr>
            <p:cNvPr id="41993" name="Oval 23">
              <a:extLst>
                <a:ext uri="{FF2B5EF4-FFF2-40B4-BE49-F238E27FC236}">
                  <a16:creationId xmlns:a16="http://schemas.microsoft.com/office/drawing/2014/main" id="{E24C9E5C-9917-4ED0-AD81-5A980CC9C73E}"/>
                </a:ext>
              </a:extLst>
            </p:cNvPr>
            <p:cNvSpPr>
              <a:spLocks noChangeArrowheads="1"/>
            </p:cNvSpPr>
            <p:nvPr/>
          </p:nvSpPr>
          <p:spPr bwMode="auto">
            <a:xfrm>
              <a:off x="3220" y="2767"/>
              <a:ext cx="204" cy="204"/>
            </a:xfrm>
            <a:prstGeom prst="ellipse">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000" b="1">
                  <a:solidFill>
                    <a:schemeClr val="tx2"/>
                  </a:solidFill>
                </a:rPr>
                <a:t>C</a:t>
              </a:r>
            </a:p>
          </p:txBody>
        </p:sp>
        <p:sp>
          <p:nvSpPr>
            <p:cNvPr id="41994" name="Oval 24">
              <a:extLst>
                <a:ext uri="{FF2B5EF4-FFF2-40B4-BE49-F238E27FC236}">
                  <a16:creationId xmlns:a16="http://schemas.microsoft.com/office/drawing/2014/main" id="{AAD52B9C-4C37-4106-A870-EC2BE9FE41EF}"/>
                </a:ext>
              </a:extLst>
            </p:cNvPr>
            <p:cNvSpPr>
              <a:spLocks noChangeArrowheads="1"/>
            </p:cNvSpPr>
            <p:nvPr/>
          </p:nvSpPr>
          <p:spPr bwMode="auto">
            <a:xfrm>
              <a:off x="3742" y="2767"/>
              <a:ext cx="204" cy="204"/>
            </a:xfrm>
            <a:prstGeom prst="ellipse">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000" b="1">
                  <a:solidFill>
                    <a:schemeClr val="tx2"/>
                  </a:solidFill>
                </a:rPr>
                <a:t>D</a:t>
              </a:r>
            </a:p>
          </p:txBody>
        </p:sp>
        <p:sp>
          <p:nvSpPr>
            <p:cNvPr id="41995" name="Oval 25">
              <a:extLst>
                <a:ext uri="{FF2B5EF4-FFF2-40B4-BE49-F238E27FC236}">
                  <a16:creationId xmlns:a16="http://schemas.microsoft.com/office/drawing/2014/main" id="{126697F4-541F-4F51-B9F5-9981CBDBC91D}"/>
                </a:ext>
              </a:extLst>
            </p:cNvPr>
            <p:cNvSpPr>
              <a:spLocks noChangeArrowheads="1"/>
            </p:cNvSpPr>
            <p:nvPr/>
          </p:nvSpPr>
          <p:spPr bwMode="auto">
            <a:xfrm>
              <a:off x="4294" y="2767"/>
              <a:ext cx="204" cy="204"/>
            </a:xfrm>
            <a:prstGeom prst="ellipse">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000" b="1">
                  <a:solidFill>
                    <a:schemeClr val="tx2"/>
                  </a:solidFill>
                </a:rPr>
                <a:t>F</a:t>
              </a:r>
            </a:p>
          </p:txBody>
        </p:sp>
        <p:sp>
          <p:nvSpPr>
            <p:cNvPr id="41996" name="Oval 26">
              <a:extLst>
                <a:ext uri="{FF2B5EF4-FFF2-40B4-BE49-F238E27FC236}">
                  <a16:creationId xmlns:a16="http://schemas.microsoft.com/office/drawing/2014/main" id="{72F057E4-C9DA-45C6-AAB6-54B9D8FC2529}"/>
                </a:ext>
              </a:extLst>
            </p:cNvPr>
            <p:cNvSpPr>
              <a:spLocks noChangeArrowheads="1"/>
            </p:cNvSpPr>
            <p:nvPr/>
          </p:nvSpPr>
          <p:spPr bwMode="auto">
            <a:xfrm>
              <a:off x="4042" y="3133"/>
              <a:ext cx="204" cy="204"/>
            </a:xfrm>
            <a:prstGeom prst="ellipse">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000" b="1">
                  <a:solidFill>
                    <a:schemeClr val="tx2"/>
                  </a:solidFill>
                </a:rPr>
                <a:t>G</a:t>
              </a:r>
            </a:p>
          </p:txBody>
        </p:sp>
        <p:sp>
          <p:nvSpPr>
            <p:cNvPr id="41997" name="Line 27">
              <a:extLst>
                <a:ext uri="{FF2B5EF4-FFF2-40B4-BE49-F238E27FC236}">
                  <a16:creationId xmlns:a16="http://schemas.microsoft.com/office/drawing/2014/main" id="{C9CFA332-388E-403A-A3E4-D6FB343F9347}"/>
                </a:ext>
              </a:extLst>
            </p:cNvPr>
            <p:cNvSpPr>
              <a:spLocks noChangeShapeType="1"/>
            </p:cNvSpPr>
            <p:nvPr/>
          </p:nvSpPr>
          <p:spPr bwMode="auto">
            <a:xfrm flipH="1">
              <a:off x="3640" y="2233"/>
              <a:ext cx="136" cy="181"/>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8" name="Line 28">
              <a:extLst>
                <a:ext uri="{FF2B5EF4-FFF2-40B4-BE49-F238E27FC236}">
                  <a16:creationId xmlns:a16="http://schemas.microsoft.com/office/drawing/2014/main" id="{81AF2C4A-F720-4A8A-BD2D-BF05915F3CFB}"/>
                </a:ext>
              </a:extLst>
            </p:cNvPr>
            <p:cNvSpPr>
              <a:spLocks noChangeShapeType="1"/>
            </p:cNvSpPr>
            <p:nvPr/>
          </p:nvSpPr>
          <p:spPr bwMode="auto">
            <a:xfrm flipH="1">
              <a:off x="3382" y="2593"/>
              <a:ext cx="136" cy="181"/>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9" name="Line 29">
              <a:extLst>
                <a:ext uri="{FF2B5EF4-FFF2-40B4-BE49-F238E27FC236}">
                  <a16:creationId xmlns:a16="http://schemas.microsoft.com/office/drawing/2014/main" id="{D9B1CCEC-4E6B-465A-84A3-6D2E7A54E847}"/>
                </a:ext>
              </a:extLst>
            </p:cNvPr>
            <p:cNvSpPr>
              <a:spLocks noChangeShapeType="1"/>
            </p:cNvSpPr>
            <p:nvPr/>
          </p:nvSpPr>
          <p:spPr bwMode="auto">
            <a:xfrm flipH="1" flipV="1">
              <a:off x="3645" y="2581"/>
              <a:ext cx="136" cy="199"/>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0" name="Line 30">
              <a:extLst>
                <a:ext uri="{FF2B5EF4-FFF2-40B4-BE49-F238E27FC236}">
                  <a16:creationId xmlns:a16="http://schemas.microsoft.com/office/drawing/2014/main" id="{D8D75B8A-D65A-4CC0-BA60-B4CFB4B92C33}"/>
                </a:ext>
              </a:extLst>
            </p:cNvPr>
            <p:cNvSpPr>
              <a:spLocks noChangeShapeType="1"/>
            </p:cNvSpPr>
            <p:nvPr/>
          </p:nvSpPr>
          <p:spPr bwMode="auto">
            <a:xfrm flipH="1" flipV="1">
              <a:off x="3922" y="2215"/>
              <a:ext cx="136" cy="199"/>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1" name="Line 31">
              <a:extLst>
                <a:ext uri="{FF2B5EF4-FFF2-40B4-BE49-F238E27FC236}">
                  <a16:creationId xmlns:a16="http://schemas.microsoft.com/office/drawing/2014/main" id="{D48F7D37-2F3B-49C4-A416-CDD9C8773EC3}"/>
                </a:ext>
              </a:extLst>
            </p:cNvPr>
            <p:cNvSpPr>
              <a:spLocks noChangeShapeType="1"/>
            </p:cNvSpPr>
            <p:nvPr/>
          </p:nvSpPr>
          <p:spPr bwMode="auto">
            <a:xfrm flipH="1" flipV="1">
              <a:off x="4194" y="2574"/>
              <a:ext cx="136" cy="199"/>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2" name="Line 32">
              <a:extLst>
                <a:ext uri="{FF2B5EF4-FFF2-40B4-BE49-F238E27FC236}">
                  <a16:creationId xmlns:a16="http://schemas.microsoft.com/office/drawing/2014/main" id="{412586B2-7B64-432F-88E0-103738E27C7B}"/>
                </a:ext>
              </a:extLst>
            </p:cNvPr>
            <p:cNvSpPr>
              <a:spLocks noChangeShapeType="1"/>
            </p:cNvSpPr>
            <p:nvPr/>
          </p:nvSpPr>
          <p:spPr bwMode="auto">
            <a:xfrm flipH="1">
              <a:off x="4186" y="2959"/>
              <a:ext cx="136" cy="181"/>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1" name="Rectangle 2">
            <a:extLst>
              <a:ext uri="{FF2B5EF4-FFF2-40B4-BE49-F238E27FC236}">
                <a16:creationId xmlns:a16="http://schemas.microsoft.com/office/drawing/2014/main" id="{674217E1-39AA-4048-9DBB-C3ED833BFD54}"/>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3.5</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树与二叉树</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4036" name="Rectangle 21">
            <a:extLst>
              <a:ext uri="{FF2B5EF4-FFF2-40B4-BE49-F238E27FC236}">
                <a16:creationId xmlns:a16="http://schemas.microsoft.com/office/drawing/2014/main" id="{5F9CAC63-B368-42E6-AEF5-A5AA090B9529}"/>
              </a:ext>
            </a:extLst>
          </p:cNvPr>
          <p:cNvSpPr>
            <a:spLocks noGrp="1" noChangeArrowheads="1"/>
          </p:cNvSpPr>
          <p:nvPr>
            <p:ph idx="1"/>
          </p:nvPr>
        </p:nvSpPr>
        <p:spPr>
          <a:xfrm>
            <a:off x="323031" y="1381596"/>
            <a:ext cx="8353425" cy="4711700"/>
          </a:xfrm>
          <a:noFill/>
        </p:spPr>
        <p:txBody>
          <a:bodyPr/>
          <a:lstStyle/>
          <a:p>
            <a:pPr marL="192088" indent="-192088"/>
            <a:r>
              <a:rPr lang="zh-CN" altLang="en-US" dirty="0">
                <a:latin typeface="华文中宋" panose="02010600040101010101" pitchFamily="2" charset="-122"/>
                <a:ea typeface="华文中宋" panose="02010600040101010101" pitchFamily="2" charset="-122"/>
              </a:rPr>
              <a:t>二叉树的应用</a:t>
            </a:r>
          </a:p>
          <a:p>
            <a:pPr marL="860425" lvl="1"/>
            <a:r>
              <a:rPr lang="zh-CN" altLang="en-US" dirty="0">
                <a:latin typeface="华文中宋" panose="02010600040101010101" pitchFamily="2" charset="-122"/>
                <a:ea typeface="华文中宋" panose="02010600040101010101" pitchFamily="2" charset="-122"/>
              </a:rPr>
              <a:t>二叉树的应用十分广泛</a:t>
            </a:r>
          </a:p>
          <a:p>
            <a:pPr marL="1279525" lvl="2"/>
            <a:r>
              <a:rPr lang="zh-CN" altLang="en-US" dirty="0">
                <a:latin typeface="华文中宋" panose="02010600040101010101" pitchFamily="2" charset="-122"/>
                <a:ea typeface="华文中宋" panose="02010600040101010101" pitchFamily="2" charset="-122"/>
              </a:rPr>
              <a:t>表示集合</a:t>
            </a:r>
          </a:p>
          <a:p>
            <a:pPr marL="1279525" lvl="2"/>
            <a:r>
              <a:rPr lang="zh-CN" altLang="en-US" dirty="0">
                <a:latin typeface="华文中宋" panose="02010600040101010101" pitchFamily="2" charset="-122"/>
                <a:ea typeface="华文中宋" panose="02010600040101010101" pitchFamily="2" charset="-122"/>
              </a:rPr>
              <a:t>通信及数据传输中的二进制编码</a:t>
            </a:r>
          </a:p>
          <a:p>
            <a:pPr marL="1279525" lvl="2"/>
            <a:r>
              <a:rPr lang="zh-CN" altLang="en-US" dirty="0">
                <a:latin typeface="华文中宋" panose="02010600040101010101" pitchFamily="2" charset="-122"/>
                <a:ea typeface="华文中宋" panose="02010600040101010101" pitchFamily="2" charset="-122"/>
              </a:rPr>
              <a:t>判定与决策</a:t>
            </a:r>
          </a:p>
          <a:p>
            <a:pPr marL="1279525" lvl="2"/>
            <a:r>
              <a:rPr lang="zh-CN" altLang="en-US" dirty="0">
                <a:latin typeface="华文中宋" panose="02010600040101010101" pitchFamily="2" charset="-122"/>
                <a:ea typeface="华文中宋" panose="02010600040101010101" pitchFamily="2" charset="-122"/>
              </a:rPr>
              <a:t>信息检索与排序。</a:t>
            </a:r>
            <a:endParaRPr lang="en-US" altLang="zh-CN" dirty="0">
              <a:latin typeface="华文中宋" panose="02010600040101010101" pitchFamily="2" charset="-122"/>
              <a:ea typeface="华文中宋" panose="02010600040101010101" pitchFamily="2" charset="-122"/>
            </a:endParaRPr>
          </a:p>
          <a:p>
            <a:pPr marL="860425" lvl="1"/>
            <a:r>
              <a:rPr lang="zh-CN" altLang="en-US" sz="2400" dirty="0">
                <a:latin typeface="华文中宋" panose="02010600040101010101" pitchFamily="2" charset="-122"/>
                <a:ea typeface="华文中宋" panose="02010600040101010101" pitchFamily="2" charset="-122"/>
              </a:rPr>
              <a:t>典型应用</a:t>
            </a:r>
            <a:endParaRPr lang="en-US" altLang="zh-CN" sz="2400" dirty="0">
              <a:latin typeface="华文中宋" panose="02010600040101010101" pitchFamily="2" charset="-122"/>
              <a:ea typeface="华文中宋" panose="02010600040101010101" pitchFamily="2" charset="-122"/>
            </a:endParaRPr>
          </a:p>
          <a:p>
            <a:pPr marL="1279525" lvl="2"/>
            <a:r>
              <a:rPr lang="zh-CN" altLang="en-US" sz="2000" dirty="0">
                <a:latin typeface="华文中宋" panose="02010600040101010101" pitchFamily="2" charset="-122"/>
                <a:ea typeface="华文中宋" panose="02010600040101010101" pitchFamily="2" charset="-122"/>
              </a:rPr>
              <a:t>二叉排序树</a:t>
            </a:r>
          </a:p>
          <a:p>
            <a:pPr marL="1279525" lvl="2"/>
            <a:r>
              <a:rPr lang="zh-CN" altLang="en-US" sz="2000" dirty="0">
                <a:latin typeface="华文中宋" panose="02010600040101010101" pitchFamily="2" charset="-122"/>
                <a:ea typeface="华文中宋" panose="02010600040101010101" pitchFamily="2" charset="-122"/>
              </a:rPr>
              <a:t>哈夫曼树</a:t>
            </a:r>
          </a:p>
          <a:p>
            <a:pPr marL="860425" lvl="1"/>
            <a:r>
              <a:rPr lang="zh-CN" altLang="en-US" sz="2400" dirty="0">
                <a:latin typeface="华文中宋" panose="02010600040101010101" pitchFamily="2" charset="-122"/>
                <a:ea typeface="华文中宋" panose="02010600040101010101" pitchFamily="2" charset="-122"/>
              </a:rPr>
              <a:t>参见 </a:t>
            </a:r>
            <a:r>
              <a:rPr lang="en-US" altLang="zh-CN" sz="2400" dirty="0">
                <a:latin typeface="华文中宋" panose="02010600040101010101" pitchFamily="2" charset="-122"/>
                <a:ea typeface="华文中宋" panose="02010600040101010101" pitchFamily="2" charset="-122"/>
              </a:rPr>
              <a:t>P58-64 </a:t>
            </a:r>
            <a:endParaRPr lang="zh-CN" altLang="en-US" sz="2400" dirty="0">
              <a:latin typeface="华文中宋" panose="02010600040101010101" pitchFamily="2" charset="-122"/>
              <a:ea typeface="华文中宋" panose="02010600040101010101" pitchFamily="2" charset="-122"/>
            </a:endParaRPr>
          </a:p>
        </p:txBody>
      </p:sp>
      <p:sp>
        <p:nvSpPr>
          <p:cNvPr id="44034" name="灯片编号占位符 5">
            <a:extLst>
              <a:ext uri="{FF2B5EF4-FFF2-40B4-BE49-F238E27FC236}">
                <a16:creationId xmlns:a16="http://schemas.microsoft.com/office/drawing/2014/main" id="{C01861E5-B30D-437E-A9FF-05BF389D7F3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320D761D-F718-4401-9EC7-F5491C552C00}" type="slidenum">
              <a:rPr lang="zh-CN" altLang="en-US">
                <a:solidFill>
                  <a:schemeClr val="bg2"/>
                </a:solidFill>
                <a:latin typeface="Arial" panose="020B0604020202020204" pitchFamily="34" charset="0"/>
              </a:rPr>
              <a:pPr/>
              <a:t>17</a:t>
            </a:fld>
            <a:endParaRPr lang="en-US" altLang="zh-CN">
              <a:solidFill>
                <a:schemeClr val="bg2"/>
              </a:solidFill>
            </a:endParaRPr>
          </a:p>
        </p:txBody>
      </p:sp>
      <p:sp>
        <p:nvSpPr>
          <p:cNvPr id="7" name="Rectangle 2">
            <a:extLst>
              <a:ext uri="{FF2B5EF4-FFF2-40B4-BE49-F238E27FC236}">
                <a16:creationId xmlns:a16="http://schemas.microsoft.com/office/drawing/2014/main" id="{D39741E8-6A92-4C3C-AFDC-0CA1BCA86D4C}"/>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3.5</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树与二叉树</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55957410-6901-46F5-9359-139DEC198DF5}"/>
              </a:ext>
            </a:extLst>
          </p:cNvPr>
          <p:cNvSpPr txBox="1">
            <a:spLocks noChangeArrowheads="1"/>
          </p:cNvSpPr>
          <p:nvPr/>
        </p:nvSpPr>
        <p:spPr bwMode="auto">
          <a:xfrm>
            <a:off x="179388" y="1351235"/>
            <a:ext cx="5256212" cy="531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92088" indent="-192088"/>
            <a:r>
              <a:rPr lang="zh-CN" altLang="en-US" sz="2800" dirty="0">
                <a:latin typeface="华文中宋" panose="02010600040101010101" pitchFamily="2" charset="-122"/>
                <a:ea typeface="华文中宋" panose="02010600040101010101" pitchFamily="2" charset="-122"/>
              </a:rPr>
              <a:t>二叉树的应用 </a:t>
            </a:r>
            <a:r>
              <a:rPr lang="en-US" altLang="zh-CN" sz="2800" dirty="0">
                <a:latin typeface="华文中宋" panose="02010600040101010101" pitchFamily="2" charset="-122"/>
                <a:ea typeface="华文中宋" panose="02010600040101010101" pitchFamily="2" charset="-122"/>
              </a:rPr>
              <a:t>---  </a:t>
            </a:r>
            <a:r>
              <a:rPr lang="zh-CN" altLang="en-US" sz="2400" dirty="0">
                <a:latin typeface="华文中宋" panose="02010600040101010101" pitchFamily="2" charset="-122"/>
                <a:ea typeface="华文中宋" panose="02010600040101010101" pitchFamily="2" charset="-122"/>
              </a:rPr>
              <a:t>二叉排序树</a:t>
            </a:r>
            <a:endParaRPr lang="en-US" altLang="zh-CN" sz="2800" dirty="0">
              <a:latin typeface="华文中宋" panose="02010600040101010101" pitchFamily="2" charset="-122"/>
              <a:ea typeface="华文中宋" panose="02010600040101010101" pitchFamily="2" charset="-122"/>
            </a:endParaRPr>
          </a:p>
          <a:p>
            <a:pPr marL="860425" lvl="1"/>
            <a:r>
              <a:rPr lang="zh-CN" altLang="en-US" sz="2400" dirty="0">
                <a:latin typeface="华文中宋" panose="02010600040101010101" pitchFamily="2" charset="-122"/>
                <a:ea typeface="华文中宋" panose="02010600040101010101" pitchFamily="2" charset="-122"/>
              </a:rPr>
              <a:t>一种特殊结构的二叉树。</a:t>
            </a:r>
            <a:r>
              <a:rPr lang="zh-CN" altLang="en-US" sz="2400" dirty="0">
                <a:solidFill>
                  <a:schemeClr val="tx2"/>
                </a:solidFill>
                <a:latin typeface="华文中宋" panose="02010600040101010101" pitchFamily="2" charset="-122"/>
                <a:ea typeface="华文中宋" panose="02010600040101010101" pitchFamily="2" charset="-122"/>
              </a:rPr>
              <a:t>通常作为线性表的一种组织手段</a:t>
            </a:r>
            <a:r>
              <a:rPr lang="zh-CN" altLang="en-US" sz="2400" dirty="0">
                <a:latin typeface="华文中宋" panose="02010600040101010101" pitchFamily="2" charset="-122"/>
                <a:ea typeface="华文中宋" panose="02010600040101010101" pitchFamily="2" charset="-122"/>
              </a:rPr>
              <a:t>。可以方便地实现线性表的排序与检索。</a:t>
            </a:r>
            <a:endParaRPr lang="en-US" altLang="zh-CN" sz="2400" dirty="0">
              <a:latin typeface="华文中宋" panose="02010600040101010101" pitchFamily="2" charset="-122"/>
              <a:ea typeface="华文中宋" panose="02010600040101010101" pitchFamily="2" charset="-122"/>
            </a:endParaRPr>
          </a:p>
          <a:p>
            <a:pPr marL="860425" lvl="1"/>
            <a:r>
              <a:rPr lang="zh-CN" altLang="en-US" sz="2400" dirty="0">
                <a:solidFill>
                  <a:schemeClr val="tx2"/>
                </a:solidFill>
                <a:latin typeface="华文中宋" panose="02010600040101010101" pitchFamily="2" charset="-122"/>
                <a:ea typeface="华文中宋" panose="02010600040101010101" pitchFamily="2" charset="-122"/>
              </a:rPr>
              <a:t>定义</a:t>
            </a:r>
            <a:r>
              <a:rPr lang="zh-CN" altLang="en-US" sz="2400" dirty="0">
                <a:latin typeface="华文中宋" panose="02010600040101010101" pitchFamily="2" charset="-122"/>
                <a:ea typeface="华文中宋" panose="02010600040101010101" pitchFamily="2" charset="-122"/>
              </a:rPr>
              <a:t>：或为空树；或其</a:t>
            </a:r>
            <a:r>
              <a:rPr lang="zh-CN" altLang="en-US" sz="2400" dirty="0">
                <a:solidFill>
                  <a:schemeClr val="tx2"/>
                </a:solidFill>
                <a:latin typeface="华文中宋" panose="02010600040101010101" pitchFamily="2" charset="-122"/>
                <a:ea typeface="华文中宋" panose="02010600040101010101" pitchFamily="2" charset="-122"/>
              </a:rPr>
              <a:t>左子树</a:t>
            </a:r>
            <a:r>
              <a:rPr lang="zh-CN" altLang="en-US" sz="2400" dirty="0">
                <a:latin typeface="华文中宋" panose="02010600040101010101" pitchFamily="2" charset="-122"/>
                <a:ea typeface="华文中宋" panose="02010600040101010101" pitchFamily="2" charset="-122"/>
              </a:rPr>
              <a:t>的所有结点均</a:t>
            </a:r>
            <a:r>
              <a:rPr lang="zh-CN" altLang="en-US" sz="2400" dirty="0">
                <a:solidFill>
                  <a:srgbClr val="FF0000"/>
                </a:solidFill>
                <a:latin typeface="华文中宋" panose="02010600040101010101" pitchFamily="2" charset="-122"/>
                <a:ea typeface="华文中宋" panose="02010600040101010101" pitchFamily="2" charset="-122"/>
              </a:rPr>
              <a:t>小于</a:t>
            </a:r>
            <a:r>
              <a:rPr lang="zh-CN" altLang="en-US" sz="2400" dirty="0">
                <a:latin typeface="华文中宋" panose="02010600040101010101" pitchFamily="2" charset="-122"/>
                <a:ea typeface="华文中宋" panose="02010600040101010101" pitchFamily="2" charset="-122"/>
              </a:rPr>
              <a:t>根结点；</a:t>
            </a:r>
            <a:r>
              <a:rPr lang="zh-CN" altLang="en-US" sz="2400" dirty="0">
                <a:solidFill>
                  <a:schemeClr val="tx2"/>
                </a:solidFill>
                <a:latin typeface="华文中宋" panose="02010600040101010101" pitchFamily="2" charset="-122"/>
                <a:ea typeface="华文中宋" panose="02010600040101010101" pitchFamily="2" charset="-122"/>
              </a:rPr>
              <a:t>右子树</a:t>
            </a:r>
            <a:r>
              <a:rPr lang="zh-CN" altLang="en-US" sz="2400" dirty="0">
                <a:latin typeface="华文中宋" panose="02010600040101010101" pitchFamily="2" charset="-122"/>
                <a:ea typeface="华文中宋" panose="02010600040101010101" pitchFamily="2" charset="-122"/>
              </a:rPr>
              <a:t>的所有结点均</a:t>
            </a:r>
            <a:r>
              <a:rPr lang="zh-CN" altLang="en-US" sz="2400" dirty="0">
                <a:solidFill>
                  <a:srgbClr val="FF0000"/>
                </a:solidFill>
                <a:latin typeface="华文中宋" panose="02010600040101010101" pitchFamily="2" charset="-122"/>
                <a:ea typeface="华文中宋" panose="02010600040101010101" pitchFamily="2" charset="-122"/>
              </a:rPr>
              <a:t>大于等于</a:t>
            </a:r>
            <a:r>
              <a:rPr lang="zh-CN" altLang="en-US" sz="2400" dirty="0">
                <a:latin typeface="华文中宋" panose="02010600040101010101" pitchFamily="2" charset="-122"/>
                <a:ea typeface="华文中宋" panose="02010600040101010101" pitchFamily="2" charset="-122"/>
              </a:rPr>
              <a:t>根结点。左右子树本身又各是一颗二叉排序树。（递归定义）</a:t>
            </a:r>
            <a:endParaRPr lang="en-US" altLang="zh-CN" sz="2400" dirty="0">
              <a:latin typeface="华文中宋" panose="02010600040101010101" pitchFamily="2" charset="-122"/>
              <a:ea typeface="华文中宋" panose="02010600040101010101" pitchFamily="2" charset="-122"/>
            </a:endParaRPr>
          </a:p>
        </p:txBody>
      </p:sp>
      <p:sp>
        <p:nvSpPr>
          <p:cNvPr id="7" name="灯片编号占位符 7">
            <a:extLst>
              <a:ext uri="{FF2B5EF4-FFF2-40B4-BE49-F238E27FC236}">
                <a16:creationId xmlns:a16="http://schemas.microsoft.com/office/drawing/2014/main" id="{C230D063-68D4-4691-9799-B20FE1FEBB8D}"/>
              </a:ext>
            </a:extLst>
          </p:cNvPr>
          <p:cNvSpPr>
            <a:spLocks noGrp="1"/>
          </p:cNvSpPr>
          <p:nvPr>
            <p:ph type="sldNum" sz="quarter" idx="12"/>
          </p:nvPr>
        </p:nvSpPr>
        <p:spPr>
          <a:xfrm>
            <a:off x="6553200" y="6356350"/>
            <a:ext cx="2133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39C47E2A-7D43-4880-8E32-81D3CEFD847B}" type="slidenum">
              <a:rPr lang="zh-CN" altLang="en-US">
                <a:solidFill>
                  <a:schemeClr val="bg2"/>
                </a:solidFill>
                <a:latin typeface="Arial" panose="020B0604020202020204" pitchFamily="34" charset="0"/>
              </a:rPr>
              <a:pPr/>
              <a:t>18</a:t>
            </a:fld>
            <a:endParaRPr lang="en-US" altLang="zh-CN">
              <a:solidFill>
                <a:schemeClr val="bg2"/>
              </a:solidFill>
            </a:endParaRPr>
          </a:p>
        </p:txBody>
      </p:sp>
      <p:pic>
        <p:nvPicPr>
          <p:cNvPr id="8" name="Picture 15" descr="Snap9">
            <a:extLst>
              <a:ext uri="{FF2B5EF4-FFF2-40B4-BE49-F238E27FC236}">
                <a16:creationId xmlns:a16="http://schemas.microsoft.com/office/drawing/2014/main" id="{F4ED4952-875E-46CD-AB96-A7DFE394AA45}"/>
              </a:ext>
            </a:extLst>
          </p:cNvPr>
          <p:cNvPicPr>
            <a:picLocks noChangeAspect="1" noChangeArrowheads="1"/>
          </p:cNvPicPr>
          <p:nvPr/>
        </p:nvPicPr>
        <p:blipFill>
          <a:blip r:embed="rId2" cstate="print">
            <a:duotone>
              <a:prstClr val="black"/>
              <a:schemeClr val="accent1">
                <a:tint val="45000"/>
                <a:satMod val="400000"/>
              </a:schemeClr>
            </a:duotone>
            <a:lum contrast="100000"/>
            <a:extLst>
              <a:ext uri="{BEBA8EAE-BF5A-486C-A8C5-ECC9F3942E4B}">
                <a14:imgProps xmlns:a14="http://schemas.microsoft.com/office/drawing/2010/main">
                  <a14:imgLayer r:embed="rId3">
                    <a14:imgEffect>
                      <a14:saturation sat="0"/>
                    </a14:imgEffect>
                  </a14:imgLayer>
                </a14:imgProps>
              </a:ext>
            </a:extLst>
          </a:blip>
          <a:srcRect/>
          <a:stretch>
            <a:fillRect/>
          </a:stretch>
        </p:blipFill>
        <p:spPr bwMode="auto">
          <a:xfrm>
            <a:off x="5184776" y="1592684"/>
            <a:ext cx="3887788" cy="3492500"/>
          </a:xfrm>
          <a:prstGeom prst="rect">
            <a:avLst/>
          </a:prstGeom>
          <a:noFill/>
          <a:ln w="9525">
            <a:noFill/>
            <a:miter lim="800000"/>
            <a:headEnd/>
            <a:tailEnd/>
          </a:ln>
        </p:spPr>
      </p:pic>
      <p:sp>
        <p:nvSpPr>
          <p:cNvPr id="11" name="Rectangle 2">
            <a:extLst>
              <a:ext uri="{FF2B5EF4-FFF2-40B4-BE49-F238E27FC236}">
                <a16:creationId xmlns:a16="http://schemas.microsoft.com/office/drawing/2014/main" id="{DDB7B988-84B6-41B2-9FAC-81A198B65830}"/>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3.5</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树与二叉树</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2540945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A44E4ED6-E127-4B32-A6A3-88C7A31D28FC}"/>
              </a:ext>
            </a:extLst>
          </p:cNvPr>
          <p:cNvSpPr txBox="1">
            <a:spLocks noChangeArrowheads="1"/>
          </p:cNvSpPr>
          <p:nvPr/>
        </p:nvSpPr>
        <p:spPr bwMode="auto">
          <a:xfrm>
            <a:off x="179388" y="1052736"/>
            <a:ext cx="8964612" cy="590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92088" indent="-192088"/>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二叉树的应用 </a:t>
            </a: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二叉排序树</a:t>
            </a:r>
            <a:endParaRPr lang="en-US" altLang="zh-CN" sz="2800" dirty="0">
              <a:latin typeface="Times New Roman" panose="02020603050405020304" pitchFamily="18" charset="0"/>
              <a:ea typeface="华文中宋" panose="02010600040101010101" pitchFamily="2" charset="-122"/>
              <a:cs typeface="Times New Roman" panose="02020603050405020304" pitchFamily="18" charset="0"/>
            </a:endParaRPr>
          </a:p>
          <a:p>
            <a:pPr marL="860425" lvl="1"/>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二叉排序树的生成（插入</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1</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个元素）</a:t>
            </a:r>
          </a:p>
          <a:p>
            <a:pPr marL="1279525" lvl="2"/>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二叉排序树的生成过程，相当于组织一个线性表的过程，也相当于向线性表中插入一个元素的过程。</a:t>
            </a:r>
          </a:p>
          <a:p>
            <a:pPr marL="1279525" lvl="2"/>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选择第一个元素作为根结点，其次选择第二个元素和第一个元素比较，小于根进入左子树，大于等于跟进入右子树。当左右子树为空时，则将新元素作为相应子树的叶子结点，否则继续重复上述过程</a:t>
            </a:r>
            <a:endParaRPr lang="en-US" altLang="zh-CN" sz="2000" dirty="0">
              <a:latin typeface="Times New Roman" panose="02020603050405020304" pitchFamily="18" charset="0"/>
              <a:ea typeface="华文中宋" panose="02010600040101010101" pitchFamily="2" charset="-122"/>
              <a:cs typeface="Times New Roman" panose="02020603050405020304" pitchFamily="18" charset="0"/>
            </a:endParaRPr>
          </a:p>
          <a:p>
            <a:pPr marL="1279525" lvl="2"/>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{10</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18</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3</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8</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12</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2</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7</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3} </a:t>
            </a:r>
          </a:p>
          <a:p>
            <a:pPr marL="1279525" lvl="2"/>
            <a:endParaRPr lang="en-US" altLang="zh-CN" sz="2000" dirty="0">
              <a:latin typeface="Times New Roman" panose="02020603050405020304" pitchFamily="18" charset="0"/>
              <a:ea typeface="华文中宋" panose="02010600040101010101" pitchFamily="2" charset="-122"/>
              <a:cs typeface="Times New Roman" panose="02020603050405020304" pitchFamily="18" charset="0"/>
            </a:endParaRPr>
          </a:p>
          <a:p>
            <a:pPr marL="1279525" lvl="2"/>
            <a:endParaRPr lang="en-US" altLang="zh-CN" sz="2000" dirty="0">
              <a:latin typeface="Times New Roman" panose="02020603050405020304" pitchFamily="18" charset="0"/>
              <a:ea typeface="华文中宋" panose="02010600040101010101" pitchFamily="2" charset="-122"/>
              <a:cs typeface="Times New Roman" panose="02020603050405020304" pitchFamily="18" charset="0"/>
            </a:endParaRPr>
          </a:p>
          <a:p>
            <a:pPr marL="1279525" lvl="2"/>
            <a:endParaRPr lang="en-US" altLang="zh-CN" sz="2000" dirty="0">
              <a:latin typeface="Times New Roman" panose="02020603050405020304" pitchFamily="18" charset="0"/>
              <a:ea typeface="华文中宋" panose="02010600040101010101" pitchFamily="2" charset="-122"/>
              <a:cs typeface="Times New Roman" panose="02020603050405020304" pitchFamily="18" charset="0"/>
            </a:endParaRPr>
          </a:p>
          <a:p>
            <a:pPr marL="1279525" lvl="2"/>
            <a:endParaRPr lang="en-US" altLang="zh-CN" sz="2000" dirty="0">
              <a:latin typeface="Times New Roman" panose="02020603050405020304" pitchFamily="18" charset="0"/>
              <a:ea typeface="华文中宋" panose="02010600040101010101" pitchFamily="2" charset="-122"/>
              <a:cs typeface="Times New Roman" panose="02020603050405020304" pitchFamily="18" charset="0"/>
            </a:endParaRPr>
          </a:p>
          <a:p>
            <a:pPr marL="1279525" lvl="2"/>
            <a:endParaRPr lang="en-US" altLang="zh-CN" sz="2000" dirty="0">
              <a:latin typeface="Times New Roman" panose="02020603050405020304" pitchFamily="18" charset="0"/>
              <a:ea typeface="华文中宋" panose="02010600040101010101" pitchFamily="2" charset="-122"/>
              <a:cs typeface="Times New Roman" panose="02020603050405020304" pitchFamily="18" charset="0"/>
            </a:endParaRPr>
          </a:p>
          <a:p>
            <a:pPr marL="1279525" lvl="2"/>
            <a:endParaRPr lang="en-US" altLang="zh-CN" sz="2000" dirty="0">
              <a:latin typeface="Times New Roman" panose="02020603050405020304" pitchFamily="18" charset="0"/>
              <a:ea typeface="华文中宋" panose="02010600040101010101" pitchFamily="2" charset="-122"/>
              <a:cs typeface="Times New Roman" panose="02020603050405020304" pitchFamily="18" charset="0"/>
            </a:endParaRPr>
          </a:p>
          <a:p>
            <a:pPr marL="1279525" lvl="2"/>
            <a:endParaRPr lang="en-US" altLang="zh-CN" sz="2000" dirty="0">
              <a:latin typeface="Times New Roman" panose="02020603050405020304" pitchFamily="18" charset="0"/>
              <a:ea typeface="华文中宋" panose="02010600040101010101" pitchFamily="2" charset="-122"/>
              <a:cs typeface="Times New Roman" panose="02020603050405020304" pitchFamily="18" charset="0"/>
            </a:endParaRPr>
          </a:p>
          <a:p>
            <a:pPr marL="1279525" lvl="2"/>
            <a:endParaRPr lang="en-US" altLang="zh-CN" sz="200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 name="灯片编号占位符 7">
            <a:extLst>
              <a:ext uri="{FF2B5EF4-FFF2-40B4-BE49-F238E27FC236}">
                <a16:creationId xmlns:a16="http://schemas.microsoft.com/office/drawing/2014/main" id="{93664192-C2DC-466F-AEA3-4510F18943A8}"/>
              </a:ext>
            </a:extLst>
          </p:cNvPr>
          <p:cNvSpPr>
            <a:spLocks noGrp="1"/>
          </p:cNvSpPr>
          <p:nvPr>
            <p:ph type="sldNum" sz="quarter" idx="12"/>
          </p:nvPr>
        </p:nvSpPr>
        <p:spPr>
          <a:xfrm>
            <a:off x="6553200" y="6356350"/>
            <a:ext cx="2133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91260ED5-1DCC-41AF-BC1F-DF6FAEF02DFE}" type="slidenum">
              <a:rPr lang="zh-CN" altLang="en-US">
                <a:solidFill>
                  <a:schemeClr val="bg2"/>
                </a:solidFill>
                <a:latin typeface="Arial" panose="020B0604020202020204" pitchFamily="34" charset="0"/>
              </a:rPr>
              <a:pPr/>
              <a:t>19</a:t>
            </a:fld>
            <a:endParaRPr lang="en-US" altLang="zh-CN">
              <a:solidFill>
                <a:schemeClr val="bg2"/>
              </a:solidFill>
            </a:endParaRPr>
          </a:p>
        </p:txBody>
      </p:sp>
      <p:pic>
        <p:nvPicPr>
          <p:cNvPr id="5" name="Picture 7" descr="Snap10">
            <a:extLst>
              <a:ext uri="{FF2B5EF4-FFF2-40B4-BE49-F238E27FC236}">
                <a16:creationId xmlns:a16="http://schemas.microsoft.com/office/drawing/2014/main" id="{8902D2C5-97E1-4773-92C1-DC86B3E818E9}"/>
              </a:ext>
            </a:extLst>
          </p:cNvPr>
          <p:cNvPicPr>
            <a:picLocks noChangeAspect="1" noChangeArrowheads="1"/>
          </p:cNvPicPr>
          <p:nvPr/>
        </p:nvPicPr>
        <p:blipFill>
          <a:blip r:embed="rId3" cstate="print">
            <a:duotone>
              <a:prstClr val="black"/>
              <a:schemeClr val="accent1">
                <a:tint val="45000"/>
                <a:satMod val="400000"/>
              </a:schemeClr>
            </a:duotone>
            <a:lum contrast="100000"/>
            <a:extLst>
              <a:ext uri="{BEBA8EAE-BF5A-486C-A8C5-ECC9F3942E4B}">
                <a14:imgProps xmlns:a14="http://schemas.microsoft.com/office/drawing/2010/main">
                  <a14:imgLayer r:embed="rId4">
                    <a14:imgEffect>
                      <a14:saturation sat="0"/>
                    </a14:imgEffect>
                  </a14:imgLayer>
                </a14:imgProps>
              </a:ext>
            </a:extLst>
          </a:blip>
          <a:srcRect/>
          <a:stretch>
            <a:fillRect/>
          </a:stretch>
        </p:blipFill>
        <p:spPr bwMode="auto">
          <a:xfrm>
            <a:off x="1476375" y="3861048"/>
            <a:ext cx="6299200" cy="3096344"/>
          </a:xfrm>
          <a:prstGeom prst="rect">
            <a:avLst/>
          </a:prstGeom>
          <a:noFill/>
          <a:ln w="9525">
            <a:noFill/>
            <a:miter lim="800000"/>
            <a:headEnd/>
            <a:tailEnd/>
          </a:ln>
        </p:spPr>
      </p:pic>
      <p:sp>
        <p:nvSpPr>
          <p:cNvPr id="6" name="AutoShape 9">
            <a:hlinkHover r:id="" action="ppaction://noaction" highlightClick="1"/>
            <a:extLst>
              <a:ext uri="{FF2B5EF4-FFF2-40B4-BE49-F238E27FC236}">
                <a16:creationId xmlns:a16="http://schemas.microsoft.com/office/drawing/2014/main" id="{EB999CD1-88D8-4D53-9360-1C01956FFCBC}"/>
              </a:ext>
            </a:extLst>
          </p:cNvPr>
          <p:cNvSpPr>
            <a:spLocks noChangeArrowheads="1"/>
          </p:cNvSpPr>
          <p:nvPr/>
        </p:nvSpPr>
        <p:spPr bwMode="auto">
          <a:xfrm>
            <a:off x="6049144" y="-74022"/>
            <a:ext cx="2987352" cy="1874044"/>
          </a:xfrm>
          <a:prstGeom prst="cloudCallout">
            <a:avLst>
              <a:gd name="adj1" fmla="val -71475"/>
              <a:gd name="adj2" fmla="val 26319"/>
            </a:avLst>
          </a:prstGeom>
          <a:solidFill>
            <a:schemeClr val="accent6">
              <a:lumMod val="40000"/>
              <a:lumOff val="60000"/>
            </a:schemeClr>
          </a:solidFill>
          <a:ln w="9525">
            <a:solidFill>
              <a:schemeClr val="tx1"/>
            </a:solidFill>
            <a:round/>
            <a:headEnd/>
            <a:tailEnd/>
          </a:ln>
        </p:spPr>
        <p:txBody>
          <a:bodyPr wrap="square" lIns="0" tIns="0" rIns="0" bIns="0">
            <a:spAutoFit/>
          </a:bodyPr>
          <a:lstStyle/>
          <a:p>
            <a:pPr>
              <a:defRPr/>
            </a:pPr>
            <a:r>
              <a:rPr lang="zh-CN" altLang="en-US" sz="1600" b="1" dirty="0">
                <a:latin typeface="华文中宋" panose="02010600040101010101" pitchFamily="2" charset="-122"/>
                <a:ea typeface="华文中宋" panose="02010600040101010101" pitchFamily="2" charset="-122"/>
              </a:rPr>
              <a:t>线性表的基本操作有插入和删除，那么用二叉排序树组织线性表时，也必须要考虑插入和删除的问题。</a:t>
            </a:r>
            <a:endParaRPr lang="en-US" altLang="zh-CN" sz="1600" b="1" dirty="0">
              <a:latin typeface="华文中宋" panose="02010600040101010101" pitchFamily="2" charset="-122"/>
              <a:ea typeface="华文中宋" panose="02010600040101010101" pitchFamily="2" charset="-122"/>
            </a:endParaRPr>
          </a:p>
        </p:txBody>
      </p:sp>
      <p:sp>
        <p:nvSpPr>
          <p:cNvPr id="9" name="Rectangle 2">
            <a:extLst>
              <a:ext uri="{FF2B5EF4-FFF2-40B4-BE49-F238E27FC236}">
                <a16:creationId xmlns:a16="http://schemas.microsoft.com/office/drawing/2014/main" id="{A3773FF3-8D89-41CE-AC5B-BFA868D51C51}"/>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3.5</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树与二叉树</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995273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0484" name="Rectangle 3">
            <a:extLst>
              <a:ext uri="{FF2B5EF4-FFF2-40B4-BE49-F238E27FC236}">
                <a16:creationId xmlns:a16="http://schemas.microsoft.com/office/drawing/2014/main" id="{DE87FFC8-15E0-4C42-B624-B79213CF3252}"/>
              </a:ext>
            </a:extLst>
          </p:cNvPr>
          <p:cNvSpPr>
            <a:spLocks noGrp="1" noChangeArrowheads="1"/>
          </p:cNvSpPr>
          <p:nvPr>
            <p:ph idx="1"/>
          </p:nvPr>
        </p:nvSpPr>
        <p:spPr>
          <a:xfrm>
            <a:off x="34925" y="1167780"/>
            <a:ext cx="5091113" cy="5789612"/>
          </a:xfrm>
        </p:spPr>
        <p:txBody>
          <a:bodyPr/>
          <a:lstStyle/>
          <a:p>
            <a:pPr marL="284163" indent="-284163">
              <a:lnSpc>
                <a:spcPct val="80000"/>
              </a:lnSpc>
            </a:pPr>
            <a:r>
              <a:rPr lang="zh-CN" altLang="en-US" sz="28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树</a:t>
            </a: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rPr>
              <a:t>tree）：</a:t>
            </a: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一种</a:t>
            </a:r>
            <a:r>
              <a:rPr lang="zh-CN" altLang="en-US" sz="2800"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非线性</a:t>
            </a: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的数据结构</a:t>
            </a:r>
          </a:p>
          <a:p>
            <a:pPr marL="860425" lvl="1">
              <a:lnSpc>
                <a:spcPct val="80000"/>
              </a:lnSpc>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家谱</a:t>
            </a:r>
          </a:p>
          <a:p>
            <a:pPr marL="860425" lvl="1">
              <a:lnSpc>
                <a:spcPct val="80000"/>
              </a:lnSpc>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组织机构</a:t>
            </a:r>
          </a:p>
          <a:p>
            <a:pPr marL="860425" lvl="1">
              <a:lnSpc>
                <a:spcPct val="80000"/>
              </a:lnSpc>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操作系统中的文件目录结构</a:t>
            </a:r>
          </a:p>
          <a:p>
            <a:pPr marL="860425" lvl="1">
              <a:lnSpc>
                <a:spcPct val="80000"/>
              </a:lnSpc>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程序的调用关系</a:t>
            </a:r>
          </a:p>
          <a:p>
            <a:pPr marL="284163" indent="-284163">
              <a:lnSpc>
                <a:spcPct val="80000"/>
              </a:lnSpc>
            </a:pPr>
            <a:r>
              <a:rPr lang="zh-CN" altLang="en-US" sz="28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树的定义</a:t>
            </a:r>
          </a:p>
          <a:p>
            <a:pPr marL="860425" lvl="1">
              <a:lnSpc>
                <a:spcPct val="80000"/>
              </a:lnSpc>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是由</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n≥0</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个结点组成的有限集合</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T</a:t>
            </a:r>
          </a:p>
          <a:p>
            <a:pPr marL="860425" lvl="1">
              <a:lnSpc>
                <a:spcPct val="80000"/>
              </a:lnSpc>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有且仅有一个结点称为根（</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root）</a:t>
            </a:r>
          </a:p>
          <a:p>
            <a:pPr marL="860425" lvl="1">
              <a:lnSpc>
                <a:spcPct val="80000"/>
              </a:lnSpc>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其余（</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n-1）</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结点构成</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m</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个互不相交的集合 </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T</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1</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 … ,Tm</a:t>
            </a:r>
          </a:p>
          <a:p>
            <a:pPr marL="860425" lvl="1">
              <a:lnSpc>
                <a:spcPct val="80000"/>
              </a:lnSpc>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每个集合 </a:t>
            </a:r>
            <a:r>
              <a:rPr lang="en-US" altLang="zh-CN" sz="2400" dirty="0" err="1">
                <a:latin typeface="Times New Roman" panose="02020603050405020304" pitchFamily="18" charset="0"/>
                <a:ea typeface="华文中宋" panose="02010600040101010101" pitchFamily="2" charset="-122"/>
                <a:cs typeface="Times New Roman" panose="02020603050405020304" pitchFamily="18" charset="0"/>
              </a:rPr>
              <a:t>Ti</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又构成一颗树，称为“当前根”的子树</a:t>
            </a:r>
          </a:p>
          <a:p>
            <a:pPr marL="860425" lvl="1">
              <a:lnSpc>
                <a:spcPct val="80000"/>
              </a:lnSpc>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树的定义是一个递归定义</a:t>
            </a:r>
          </a:p>
        </p:txBody>
      </p:sp>
      <p:sp>
        <p:nvSpPr>
          <p:cNvPr id="20482" name="灯片编号占位符 5">
            <a:extLst>
              <a:ext uri="{FF2B5EF4-FFF2-40B4-BE49-F238E27FC236}">
                <a16:creationId xmlns:a16="http://schemas.microsoft.com/office/drawing/2014/main" id="{6808D60A-013C-4B11-A7AD-877BF82E97D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A4684F4A-7C26-4038-9904-A00D7751CEA0}" type="slidenum">
              <a:rPr lang="zh-CN" altLang="en-US">
                <a:solidFill>
                  <a:schemeClr val="bg2"/>
                </a:solidFill>
                <a:latin typeface="Arial" panose="020B0604020202020204" pitchFamily="34" charset="0"/>
              </a:rPr>
              <a:pPr/>
              <a:t>2</a:t>
            </a:fld>
            <a:endParaRPr lang="en-US" altLang="zh-CN">
              <a:solidFill>
                <a:schemeClr val="bg2"/>
              </a:solidFill>
            </a:endParaRPr>
          </a:p>
        </p:txBody>
      </p:sp>
      <p:pic>
        <p:nvPicPr>
          <p:cNvPr id="27653" name="Picture 119" descr="Snap15">
            <a:extLst>
              <a:ext uri="{FF2B5EF4-FFF2-40B4-BE49-F238E27FC236}">
                <a16:creationId xmlns:a16="http://schemas.microsoft.com/office/drawing/2014/main" id="{91D481E0-71A4-4225-9C05-2226FF6DE756}"/>
              </a:ext>
            </a:extLst>
          </p:cNvPr>
          <p:cNvPicPr>
            <a:picLocks noChangeAspect="1" noChangeArrowheads="1"/>
          </p:cNvPicPr>
          <p:nvPr/>
        </p:nvPicPr>
        <p:blipFill>
          <a:blip r:embed="rId3" cstate="print">
            <a:duotone>
              <a:prstClr val="black"/>
              <a:schemeClr val="accent1">
                <a:tint val="45000"/>
                <a:satMod val="400000"/>
              </a:schemeClr>
            </a:duotone>
            <a:lum contrast="100000"/>
            <a:extLst>
              <a:ext uri="{BEBA8EAE-BF5A-486C-A8C5-ECC9F3942E4B}">
                <a14:imgProps xmlns:a14="http://schemas.microsoft.com/office/drawing/2010/main">
                  <a14:imgLayer r:embed="rId4">
                    <a14:imgEffect>
                      <a14:saturation sat="0"/>
                    </a14:imgEffect>
                  </a14:imgLayer>
                </a14:imgProps>
              </a:ext>
            </a:extLst>
          </a:blip>
          <a:srcRect/>
          <a:stretch>
            <a:fillRect/>
          </a:stretch>
        </p:blipFill>
        <p:spPr bwMode="auto">
          <a:xfrm>
            <a:off x="5004048" y="2132013"/>
            <a:ext cx="4176712" cy="3384550"/>
          </a:xfrm>
          <a:prstGeom prst="rect">
            <a:avLst/>
          </a:prstGeom>
          <a:noFill/>
          <a:ln w="9525">
            <a:noFill/>
            <a:miter lim="800000"/>
            <a:headEnd/>
            <a:tailEnd/>
          </a:ln>
        </p:spPr>
      </p:pic>
      <p:sp>
        <p:nvSpPr>
          <p:cNvPr id="8" name="Rectangle 2">
            <a:extLst>
              <a:ext uri="{FF2B5EF4-FFF2-40B4-BE49-F238E27FC236}">
                <a16:creationId xmlns:a16="http://schemas.microsoft.com/office/drawing/2014/main" id="{498EF2D5-297D-4BCC-BF3C-0067CD3CA682}"/>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3.5</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树与二叉树</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8132" name="Rectangle 57">
            <a:extLst>
              <a:ext uri="{FF2B5EF4-FFF2-40B4-BE49-F238E27FC236}">
                <a16:creationId xmlns:a16="http://schemas.microsoft.com/office/drawing/2014/main" id="{1D92C85B-D740-4FA5-A8B2-CB2D368C9452}"/>
              </a:ext>
            </a:extLst>
          </p:cNvPr>
          <p:cNvSpPr>
            <a:spLocks noGrp="1" noChangeArrowheads="1"/>
          </p:cNvSpPr>
          <p:nvPr>
            <p:ph idx="1"/>
          </p:nvPr>
        </p:nvSpPr>
        <p:spPr>
          <a:xfrm>
            <a:off x="136525" y="1159694"/>
            <a:ext cx="8877300" cy="2773362"/>
          </a:xfrm>
        </p:spPr>
        <p:txBody>
          <a:bodyPr/>
          <a:lstStyle/>
          <a:p>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二叉树的应用 </a:t>
            </a: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二叉排序树</a:t>
            </a:r>
            <a:endParaRPr lang="en-US" altLang="zh-CN" sz="2800" dirty="0">
              <a:latin typeface="Times New Roman" panose="02020603050405020304" pitchFamily="18" charset="0"/>
              <a:ea typeface="华文中宋" panose="02010600040101010101" pitchFamily="2" charset="-122"/>
              <a:cs typeface="Times New Roman" panose="02020603050405020304" pitchFamily="18" charset="0"/>
            </a:endParaRPr>
          </a:p>
          <a:p>
            <a:pPr lvl="1"/>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删除</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1</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个元素：</a:t>
            </a:r>
          </a:p>
          <a:p>
            <a:pPr lvl="2"/>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叶子结点，直接删除，修改父结点的指针为</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Nil</a:t>
            </a:r>
          </a:p>
          <a:p>
            <a:pPr lvl="2"/>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只有左或右子树的结点</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如</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P)</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，修改父结点</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F</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的指针，直接指向</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P</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的左或右子树</a:t>
            </a:r>
          </a:p>
          <a:p>
            <a:pPr lvl="2"/>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左右子树均非空时</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如</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P)</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，从右子树的根结点</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(C)</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开始，沿左子树找第一个左子树为空的结点</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(S)</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；用</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S</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取代</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P</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，并修改相应的指针。如图</a:t>
            </a:r>
          </a:p>
        </p:txBody>
      </p:sp>
      <p:sp>
        <p:nvSpPr>
          <p:cNvPr id="48130" name="灯片编号占位符 5">
            <a:extLst>
              <a:ext uri="{FF2B5EF4-FFF2-40B4-BE49-F238E27FC236}">
                <a16:creationId xmlns:a16="http://schemas.microsoft.com/office/drawing/2014/main" id="{71AFB244-CA22-4903-A7B0-932436C5AE0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EB76849D-6848-4F6C-A0E3-97E698FEBC0F}" type="slidenum">
              <a:rPr lang="zh-CN" altLang="en-US">
                <a:solidFill>
                  <a:schemeClr val="bg2"/>
                </a:solidFill>
                <a:latin typeface="Arial" panose="020B0604020202020204" pitchFamily="34" charset="0"/>
              </a:rPr>
              <a:pPr/>
              <a:t>20</a:t>
            </a:fld>
            <a:endParaRPr lang="en-US" altLang="zh-CN">
              <a:solidFill>
                <a:schemeClr val="bg2"/>
              </a:solidFill>
            </a:endParaRPr>
          </a:p>
        </p:txBody>
      </p:sp>
      <p:grpSp>
        <p:nvGrpSpPr>
          <p:cNvPr id="48133" name="Group 59">
            <a:extLst>
              <a:ext uri="{FF2B5EF4-FFF2-40B4-BE49-F238E27FC236}">
                <a16:creationId xmlns:a16="http://schemas.microsoft.com/office/drawing/2014/main" id="{4DE1CD46-E58D-42BB-AF7F-F0F11349D301}"/>
              </a:ext>
            </a:extLst>
          </p:cNvPr>
          <p:cNvGrpSpPr>
            <a:grpSpLocks/>
          </p:cNvGrpSpPr>
          <p:nvPr/>
        </p:nvGrpSpPr>
        <p:grpSpPr bwMode="auto">
          <a:xfrm>
            <a:off x="287338" y="4535488"/>
            <a:ext cx="1403350" cy="1373187"/>
            <a:chOff x="522" y="2319"/>
            <a:chExt cx="884" cy="865"/>
          </a:xfrm>
        </p:grpSpPr>
        <p:sp>
          <p:nvSpPr>
            <p:cNvPr id="48186" name="Oval 5">
              <a:extLst>
                <a:ext uri="{FF2B5EF4-FFF2-40B4-BE49-F238E27FC236}">
                  <a16:creationId xmlns:a16="http://schemas.microsoft.com/office/drawing/2014/main" id="{63E18596-8FC8-41C4-826C-BB0E56ED9353}"/>
                </a:ext>
              </a:extLst>
            </p:cNvPr>
            <p:cNvSpPr>
              <a:spLocks noChangeArrowheads="1"/>
            </p:cNvSpPr>
            <p:nvPr/>
          </p:nvSpPr>
          <p:spPr bwMode="auto">
            <a:xfrm>
              <a:off x="715" y="2319"/>
              <a:ext cx="313" cy="265"/>
            </a:xfrm>
            <a:prstGeom prst="ellipse">
              <a:avLst/>
            </a:prstGeom>
            <a:noFill/>
            <a:ln w="28575" algn="ctr">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1800" b="1"/>
                <a:t>F</a:t>
              </a:r>
            </a:p>
          </p:txBody>
        </p:sp>
        <p:sp>
          <p:nvSpPr>
            <p:cNvPr id="48187" name="Oval 6">
              <a:extLst>
                <a:ext uri="{FF2B5EF4-FFF2-40B4-BE49-F238E27FC236}">
                  <a16:creationId xmlns:a16="http://schemas.microsoft.com/office/drawing/2014/main" id="{37790B77-ACB2-4A5B-A921-FEF41BD6EC17}"/>
                </a:ext>
              </a:extLst>
            </p:cNvPr>
            <p:cNvSpPr>
              <a:spLocks noChangeArrowheads="1"/>
            </p:cNvSpPr>
            <p:nvPr/>
          </p:nvSpPr>
          <p:spPr bwMode="auto">
            <a:xfrm>
              <a:off x="522" y="2709"/>
              <a:ext cx="313" cy="265"/>
            </a:xfrm>
            <a:prstGeom prst="ellipse">
              <a:avLst/>
            </a:prstGeom>
            <a:noFill/>
            <a:ln w="28575" algn="ctr">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1800" b="1"/>
                <a:t>P</a:t>
              </a:r>
            </a:p>
          </p:txBody>
        </p:sp>
        <p:grpSp>
          <p:nvGrpSpPr>
            <p:cNvPr id="48188" name="Group 7">
              <a:extLst>
                <a:ext uri="{FF2B5EF4-FFF2-40B4-BE49-F238E27FC236}">
                  <a16:creationId xmlns:a16="http://schemas.microsoft.com/office/drawing/2014/main" id="{B2DCDC4B-C21C-42A2-A532-A285218C77EC}"/>
                </a:ext>
              </a:extLst>
            </p:cNvPr>
            <p:cNvGrpSpPr>
              <a:grpSpLocks/>
            </p:cNvGrpSpPr>
            <p:nvPr/>
          </p:nvGrpSpPr>
          <p:grpSpPr bwMode="auto">
            <a:xfrm>
              <a:off x="925" y="2898"/>
              <a:ext cx="481" cy="286"/>
              <a:chOff x="4048" y="1680"/>
              <a:chExt cx="287" cy="274"/>
            </a:xfrm>
          </p:grpSpPr>
          <p:sp>
            <p:nvSpPr>
              <p:cNvPr id="48191" name="Freeform 8">
                <a:extLst>
                  <a:ext uri="{FF2B5EF4-FFF2-40B4-BE49-F238E27FC236}">
                    <a16:creationId xmlns:a16="http://schemas.microsoft.com/office/drawing/2014/main" id="{57366205-AB8C-45FF-9421-53D5E29986F1}"/>
                  </a:ext>
                </a:extLst>
              </p:cNvPr>
              <p:cNvSpPr>
                <a:spLocks/>
              </p:cNvSpPr>
              <p:nvPr/>
            </p:nvSpPr>
            <p:spPr bwMode="auto">
              <a:xfrm>
                <a:off x="4048" y="1680"/>
                <a:ext cx="287" cy="147"/>
              </a:xfrm>
              <a:custGeom>
                <a:avLst/>
                <a:gdLst>
                  <a:gd name="T0" fmla="*/ 176 w 287"/>
                  <a:gd name="T1" fmla="*/ 0 h 391"/>
                  <a:gd name="T2" fmla="*/ 80 w 287"/>
                  <a:gd name="T3" fmla="*/ 0 h 391"/>
                  <a:gd name="T4" fmla="*/ 56 w 287"/>
                  <a:gd name="T5" fmla="*/ 0 h 391"/>
                  <a:gd name="T6" fmla="*/ 40 w 287"/>
                  <a:gd name="T7" fmla="*/ 0 h 391"/>
                  <a:gd name="T8" fmla="*/ 16 w 287"/>
                  <a:gd name="T9" fmla="*/ 0 h 391"/>
                  <a:gd name="T10" fmla="*/ 16 w 287"/>
                  <a:gd name="T11" fmla="*/ 0 h 391"/>
                  <a:gd name="T12" fmla="*/ 88 w 287"/>
                  <a:gd name="T13" fmla="*/ 0 h 391"/>
                  <a:gd name="T14" fmla="*/ 176 w 287"/>
                  <a:gd name="T15" fmla="*/ 0 h 391"/>
                  <a:gd name="T16" fmla="*/ 240 w 287"/>
                  <a:gd name="T17" fmla="*/ 0 h 391"/>
                  <a:gd name="T18" fmla="*/ 248 w 287"/>
                  <a:gd name="T19" fmla="*/ 0 h 391"/>
                  <a:gd name="T20" fmla="*/ 264 w 287"/>
                  <a:gd name="T21" fmla="*/ 0 h 391"/>
                  <a:gd name="T22" fmla="*/ 280 w 287"/>
                  <a:gd name="T23" fmla="*/ 0 h 391"/>
                  <a:gd name="T24" fmla="*/ 256 w 287"/>
                  <a:gd name="T25" fmla="*/ 0 h 391"/>
                  <a:gd name="T26" fmla="*/ 224 w 287"/>
                  <a:gd name="T27" fmla="*/ 0 h 391"/>
                  <a:gd name="T28" fmla="*/ 176 w 287"/>
                  <a:gd name="T29" fmla="*/ 0 h 39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7"/>
                  <a:gd name="T46" fmla="*/ 0 h 391"/>
                  <a:gd name="T47" fmla="*/ 287 w 287"/>
                  <a:gd name="T48" fmla="*/ 391 h 39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7" h="391">
                    <a:moveTo>
                      <a:pt x="176" y="0"/>
                    </a:moveTo>
                    <a:cubicBezTo>
                      <a:pt x="144" y="16"/>
                      <a:pt x="112" y="33"/>
                      <a:pt x="80" y="48"/>
                    </a:cubicBezTo>
                    <a:cubicBezTo>
                      <a:pt x="72" y="52"/>
                      <a:pt x="63" y="51"/>
                      <a:pt x="56" y="56"/>
                    </a:cubicBezTo>
                    <a:cubicBezTo>
                      <a:pt x="48" y="62"/>
                      <a:pt x="47" y="73"/>
                      <a:pt x="40" y="80"/>
                    </a:cubicBezTo>
                    <a:cubicBezTo>
                      <a:pt x="33" y="87"/>
                      <a:pt x="24" y="91"/>
                      <a:pt x="16" y="96"/>
                    </a:cubicBezTo>
                    <a:cubicBezTo>
                      <a:pt x="12" y="152"/>
                      <a:pt x="0" y="231"/>
                      <a:pt x="16" y="288"/>
                    </a:cubicBezTo>
                    <a:cubicBezTo>
                      <a:pt x="23" y="312"/>
                      <a:pt x="70" y="324"/>
                      <a:pt x="88" y="336"/>
                    </a:cubicBezTo>
                    <a:cubicBezTo>
                      <a:pt x="106" y="391"/>
                      <a:pt x="143" y="358"/>
                      <a:pt x="176" y="336"/>
                    </a:cubicBezTo>
                    <a:cubicBezTo>
                      <a:pt x="194" y="301"/>
                      <a:pt x="213" y="291"/>
                      <a:pt x="240" y="264"/>
                    </a:cubicBezTo>
                    <a:cubicBezTo>
                      <a:pt x="243" y="256"/>
                      <a:pt x="244" y="248"/>
                      <a:pt x="248" y="240"/>
                    </a:cubicBezTo>
                    <a:cubicBezTo>
                      <a:pt x="252" y="231"/>
                      <a:pt x="260" y="225"/>
                      <a:pt x="264" y="216"/>
                    </a:cubicBezTo>
                    <a:cubicBezTo>
                      <a:pt x="271" y="201"/>
                      <a:pt x="280" y="168"/>
                      <a:pt x="280" y="168"/>
                    </a:cubicBezTo>
                    <a:cubicBezTo>
                      <a:pt x="276" y="125"/>
                      <a:pt x="287" y="87"/>
                      <a:pt x="256" y="56"/>
                    </a:cubicBezTo>
                    <a:cubicBezTo>
                      <a:pt x="247" y="47"/>
                      <a:pt x="235" y="40"/>
                      <a:pt x="224" y="32"/>
                    </a:cubicBezTo>
                    <a:cubicBezTo>
                      <a:pt x="208" y="21"/>
                      <a:pt x="176" y="0"/>
                      <a:pt x="176" y="0"/>
                    </a:cubicBezTo>
                    <a:close/>
                  </a:path>
                </a:pathLst>
              </a:cu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18000" tIns="10800" rIns="18000" bIns="10800">
                <a:spAutoFit/>
              </a:bodyPr>
              <a:lstStyle/>
              <a:p>
                <a:endParaRPr lang="zh-CN" altLang="en-US"/>
              </a:p>
            </p:txBody>
          </p:sp>
          <p:sp>
            <p:nvSpPr>
              <p:cNvPr id="48192" name="Text Box 9">
                <a:extLst>
                  <a:ext uri="{FF2B5EF4-FFF2-40B4-BE49-F238E27FC236}">
                    <a16:creationId xmlns:a16="http://schemas.microsoft.com/office/drawing/2014/main" id="{B1F6C053-7041-41E5-BAE9-8B8D22679672}"/>
                  </a:ext>
                </a:extLst>
              </p:cNvPr>
              <p:cNvSpPr txBox="1">
                <a:spLocks noChangeArrowheads="1"/>
              </p:cNvSpPr>
              <p:nvPr/>
            </p:nvSpPr>
            <p:spPr bwMode="auto">
              <a:xfrm>
                <a:off x="4135" y="1773"/>
                <a:ext cx="126"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18000" tIns="10800" rIns="18000" bIns="108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1800" b="1"/>
                  <a:t>P</a:t>
                </a:r>
                <a:r>
                  <a:rPr lang="en-US" altLang="zh-CN" sz="1800" b="1" baseline="-25000"/>
                  <a:t>R</a:t>
                </a:r>
              </a:p>
            </p:txBody>
          </p:sp>
        </p:grpSp>
        <p:sp>
          <p:nvSpPr>
            <p:cNvPr id="48189" name="Line 10">
              <a:extLst>
                <a:ext uri="{FF2B5EF4-FFF2-40B4-BE49-F238E27FC236}">
                  <a16:creationId xmlns:a16="http://schemas.microsoft.com/office/drawing/2014/main" id="{60B7850B-2041-4072-8755-629F5E9479E2}"/>
                </a:ext>
              </a:extLst>
            </p:cNvPr>
            <p:cNvSpPr>
              <a:spLocks noChangeShapeType="1"/>
            </p:cNvSpPr>
            <p:nvPr/>
          </p:nvSpPr>
          <p:spPr bwMode="auto">
            <a:xfrm flipH="1">
              <a:off x="737" y="2579"/>
              <a:ext cx="77" cy="144"/>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lIns="18000" tIns="10800" rIns="18000" bIns="10800">
              <a:spAutoFit/>
            </a:bodyPr>
            <a:lstStyle/>
            <a:p>
              <a:endParaRPr lang="zh-CN" altLang="en-US"/>
            </a:p>
          </p:txBody>
        </p:sp>
        <p:sp>
          <p:nvSpPr>
            <p:cNvPr id="48190" name="Line 11">
              <a:extLst>
                <a:ext uri="{FF2B5EF4-FFF2-40B4-BE49-F238E27FC236}">
                  <a16:creationId xmlns:a16="http://schemas.microsoft.com/office/drawing/2014/main" id="{D3F84F01-A84F-4ABE-9155-8166E2EE8DA3}"/>
                </a:ext>
              </a:extLst>
            </p:cNvPr>
            <p:cNvSpPr>
              <a:spLocks noChangeShapeType="1"/>
            </p:cNvSpPr>
            <p:nvPr/>
          </p:nvSpPr>
          <p:spPr bwMode="auto">
            <a:xfrm>
              <a:off x="808" y="2919"/>
              <a:ext cx="145" cy="68"/>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lIns="18000" tIns="10800" rIns="18000" bIns="10800">
              <a:spAutoFit/>
            </a:bodyPr>
            <a:lstStyle/>
            <a:p>
              <a:endParaRPr lang="zh-CN" altLang="en-US"/>
            </a:p>
          </p:txBody>
        </p:sp>
      </p:grpSp>
      <p:grpSp>
        <p:nvGrpSpPr>
          <p:cNvPr id="48134" name="Group 58">
            <a:extLst>
              <a:ext uri="{FF2B5EF4-FFF2-40B4-BE49-F238E27FC236}">
                <a16:creationId xmlns:a16="http://schemas.microsoft.com/office/drawing/2014/main" id="{BB68FF07-FB62-4196-8E48-2981A601932A}"/>
              </a:ext>
            </a:extLst>
          </p:cNvPr>
          <p:cNvGrpSpPr>
            <a:grpSpLocks/>
          </p:cNvGrpSpPr>
          <p:nvPr/>
        </p:nvGrpSpPr>
        <p:grpSpPr bwMode="auto">
          <a:xfrm>
            <a:off x="6588125" y="4077072"/>
            <a:ext cx="2339975" cy="2474913"/>
            <a:chOff x="3878" y="2478"/>
            <a:chExt cx="1474" cy="1559"/>
          </a:xfrm>
        </p:grpSpPr>
        <p:sp>
          <p:nvSpPr>
            <p:cNvPr id="48167" name="Oval 14">
              <a:extLst>
                <a:ext uri="{FF2B5EF4-FFF2-40B4-BE49-F238E27FC236}">
                  <a16:creationId xmlns:a16="http://schemas.microsoft.com/office/drawing/2014/main" id="{91A122EB-26A6-4A4C-9094-4904E5A54B92}"/>
                </a:ext>
              </a:extLst>
            </p:cNvPr>
            <p:cNvSpPr>
              <a:spLocks noChangeArrowheads="1"/>
            </p:cNvSpPr>
            <p:nvPr/>
          </p:nvSpPr>
          <p:spPr bwMode="auto">
            <a:xfrm>
              <a:off x="4438" y="2478"/>
              <a:ext cx="276" cy="237"/>
            </a:xfrm>
            <a:prstGeom prst="ellipse">
              <a:avLst/>
            </a:prstGeom>
            <a:noFill/>
            <a:ln w="28575" algn="ctr">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1600" b="1"/>
                <a:t>F</a:t>
              </a:r>
            </a:p>
          </p:txBody>
        </p:sp>
        <p:sp>
          <p:nvSpPr>
            <p:cNvPr id="48168" name="Oval 15">
              <a:extLst>
                <a:ext uri="{FF2B5EF4-FFF2-40B4-BE49-F238E27FC236}">
                  <a16:creationId xmlns:a16="http://schemas.microsoft.com/office/drawing/2014/main" id="{836A588E-12ED-496C-ABC4-16FF094897FA}"/>
                </a:ext>
              </a:extLst>
            </p:cNvPr>
            <p:cNvSpPr>
              <a:spLocks noChangeArrowheads="1"/>
            </p:cNvSpPr>
            <p:nvPr/>
          </p:nvSpPr>
          <p:spPr bwMode="auto">
            <a:xfrm>
              <a:off x="4245" y="2834"/>
              <a:ext cx="276" cy="237"/>
            </a:xfrm>
            <a:prstGeom prst="ellipse">
              <a:avLst/>
            </a:prstGeom>
            <a:noFill/>
            <a:ln w="28575" algn="ctr">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1600" b="1"/>
                <a:t>S</a:t>
              </a:r>
            </a:p>
          </p:txBody>
        </p:sp>
        <p:grpSp>
          <p:nvGrpSpPr>
            <p:cNvPr id="48169" name="Group 16">
              <a:extLst>
                <a:ext uri="{FF2B5EF4-FFF2-40B4-BE49-F238E27FC236}">
                  <a16:creationId xmlns:a16="http://schemas.microsoft.com/office/drawing/2014/main" id="{153BFFA3-2011-49C6-B61F-A929D4EBCD42}"/>
                </a:ext>
              </a:extLst>
            </p:cNvPr>
            <p:cNvGrpSpPr>
              <a:grpSpLocks/>
            </p:cNvGrpSpPr>
            <p:nvPr/>
          </p:nvGrpSpPr>
          <p:grpSpPr bwMode="auto">
            <a:xfrm>
              <a:off x="4930" y="3219"/>
              <a:ext cx="422" cy="270"/>
              <a:chOff x="4048" y="1680"/>
              <a:chExt cx="287" cy="253"/>
            </a:xfrm>
          </p:grpSpPr>
          <p:sp>
            <p:nvSpPr>
              <p:cNvPr id="48184" name="Freeform 17">
                <a:extLst>
                  <a:ext uri="{FF2B5EF4-FFF2-40B4-BE49-F238E27FC236}">
                    <a16:creationId xmlns:a16="http://schemas.microsoft.com/office/drawing/2014/main" id="{833061F6-90AE-48AA-901A-55EAB895A149}"/>
                  </a:ext>
                </a:extLst>
              </p:cNvPr>
              <p:cNvSpPr>
                <a:spLocks/>
              </p:cNvSpPr>
              <p:nvPr/>
            </p:nvSpPr>
            <p:spPr bwMode="auto">
              <a:xfrm>
                <a:off x="4048" y="1680"/>
                <a:ext cx="287" cy="143"/>
              </a:xfrm>
              <a:custGeom>
                <a:avLst/>
                <a:gdLst>
                  <a:gd name="T0" fmla="*/ 176 w 287"/>
                  <a:gd name="T1" fmla="*/ 0 h 391"/>
                  <a:gd name="T2" fmla="*/ 80 w 287"/>
                  <a:gd name="T3" fmla="*/ 0 h 391"/>
                  <a:gd name="T4" fmla="*/ 56 w 287"/>
                  <a:gd name="T5" fmla="*/ 0 h 391"/>
                  <a:gd name="T6" fmla="*/ 40 w 287"/>
                  <a:gd name="T7" fmla="*/ 0 h 391"/>
                  <a:gd name="T8" fmla="*/ 16 w 287"/>
                  <a:gd name="T9" fmla="*/ 0 h 391"/>
                  <a:gd name="T10" fmla="*/ 16 w 287"/>
                  <a:gd name="T11" fmla="*/ 0 h 391"/>
                  <a:gd name="T12" fmla="*/ 88 w 287"/>
                  <a:gd name="T13" fmla="*/ 0 h 391"/>
                  <a:gd name="T14" fmla="*/ 176 w 287"/>
                  <a:gd name="T15" fmla="*/ 0 h 391"/>
                  <a:gd name="T16" fmla="*/ 240 w 287"/>
                  <a:gd name="T17" fmla="*/ 0 h 391"/>
                  <a:gd name="T18" fmla="*/ 248 w 287"/>
                  <a:gd name="T19" fmla="*/ 0 h 391"/>
                  <a:gd name="T20" fmla="*/ 264 w 287"/>
                  <a:gd name="T21" fmla="*/ 0 h 391"/>
                  <a:gd name="T22" fmla="*/ 280 w 287"/>
                  <a:gd name="T23" fmla="*/ 0 h 391"/>
                  <a:gd name="T24" fmla="*/ 256 w 287"/>
                  <a:gd name="T25" fmla="*/ 0 h 391"/>
                  <a:gd name="T26" fmla="*/ 224 w 287"/>
                  <a:gd name="T27" fmla="*/ 0 h 391"/>
                  <a:gd name="T28" fmla="*/ 176 w 287"/>
                  <a:gd name="T29" fmla="*/ 0 h 39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7"/>
                  <a:gd name="T46" fmla="*/ 0 h 391"/>
                  <a:gd name="T47" fmla="*/ 287 w 287"/>
                  <a:gd name="T48" fmla="*/ 391 h 39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7" h="391">
                    <a:moveTo>
                      <a:pt x="176" y="0"/>
                    </a:moveTo>
                    <a:cubicBezTo>
                      <a:pt x="144" y="16"/>
                      <a:pt x="112" y="33"/>
                      <a:pt x="80" y="48"/>
                    </a:cubicBezTo>
                    <a:cubicBezTo>
                      <a:pt x="72" y="52"/>
                      <a:pt x="63" y="51"/>
                      <a:pt x="56" y="56"/>
                    </a:cubicBezTo>
                    <a:cubicBezTo>
                      <a:pt x="48" y="62"/>
                      <a:pt x="47" y="73"/>
                      <a:pt x="40" y="80"/>
                    </a:cubicBezTo>
                    <a:cubicBezTo>
                      <a:pt x="33" y="87"/>
                      <a:pt x="24" y="91"/>
                      <a:pt x="16" y="96"/>
                    </a:cubicBezTo>
                    <a:cubicBezTo>
                      <a:pt x="12" y="152"/>
                      <a:pt x="0" y="231"/>
                      <a:pt x="16" y="288"/>
                    </a:cubicBezTo>
                    <a:cubicBezTo>
                      <a:pt x="23" y="312"/>
                      <a:pt x="70" y="324"/>
                      <a:pt x="88" y="336"/>
                    </a:cubicBezTo>
                    <a:cubicBezTo>
                      <a:pt x="106" y="391"/>
                      <a:pt x="143" y="358"/>
                      <a:pt x="176" y="336"/>
                    </a:cubicBezTo>
                    <a:cubicBezTo>
                      <a:pt x="194" y="301"/>
                      <a:pt x="213" y="291"/>
                      <a:pt x="240" y="264"/>
                    </a:cubicBezTo>
                    <a:cubicBezTo>
                      <a:pt x="243" y="256"/>
                      <a:pt x="244" y="248"/>
                      <a:pt x="248" y="240"/>
                    </a:cubicBezTo>
                    <a:cubicBezTo>
                      <a:pt x="252" y="231"/>
                      <a:pt x="260" y="225"/>
                      <a:pt x="264" y="216"/>
                    </a:cubicBezTo>
                    <a:cubicBezTo>
                      <a:pt x="271" y="201"/>
                      <a:pt x="280" y="168"/>
                      <a:pt x="280" y="168"/>
                    </a:cubicBezTo>
                    <a:cubicBezTo>
                      <a:pt x="276" y="125"/>
                      <a:pt x="287" y="87"/>
                      <a:pt x="256" y="56"/>
                    </a:cubicBezTo>
                    <a:cubicBezTo>
                      <a:pt x="247" y="47"/>
                      <a:pt x="235" y="40"/>
                      <a:pt x="224" y="32"/>
                    </a:cubicBezTo>
                    <a:cubicBezTo>
                      <a:pt x="208" y="21"/>
                      <a:pt x="176" y="0"/>
                      <a:pt x="176" y="0"/>
                    </a:cubicBezTo>
                    <a:close/>
                  </a:path>
                </a:pathLst>
              </a:cu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18000" tIns="10800" rIns="18000" bIns="10800">
                <a:spAutoFit/>
              </a:bodyPr>
              <a:lstStyle/>
              <a:p>
                <a:endParaRPr lang="zh-CN" altLang="en-US"/>
              </a:p>
            </p:txBody>
          </p:sp>
          <p:sp>
            <p:nvSpPr>
              <p:cNvPr id="48185" name="Text Box 18">
                <a:extLst>
                  <a:ext uri="{FF2B5EF4-FFF2-40B4-BE49-F238E27FC236}">
                    <a16:creationId xmlns:a16="http://schemas.microsoft.com/office/drawing/2014/main" id="{FCE35832-1151-4DBD-8949-6A435550B3BE}"/>
                  </a:ext>
                </a:extLst>
              </p:cNvPr>
              <p:cNvSpPr txBox="1">
                <a:spLocks noChangeArrowheads="1"/>
              </p:cNvSpPr>
              <p:nvPr/>
            </p:nvSpPr>
            <p:spPr bwMode="auto">
              <a:xfrm>
                <a:off x="4135" y="1773"/>
                <a:ext cx="126"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18000" tIns="10800" rIns="18000" bIns="108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1600" b="1"/>
                  <a:t>C</a:t>
                </a:r>
                <a:r>
                  <a:rPr lang="en-US" altLang="zh-CN" sz="1600" b="1" baseline="-25000"/>
                  <a:t>R</a:t>
                </a:r>
              </a:p>
            </p:txBody>
          </p:sp>
        </p:grpSp>
        <p:sp>
          <p:nvSpPr>
            <p:cNvPr id="48170" name="Line 19">
              <a:extLst>
                <a:ext uri="{FF2B5EF4-FFF2-40B4-BE49-F238E27FC236}">
                  <a16:creationId xmlns:a16="http://schemas.microsoft.com/office/drawing/2014/main" id="{1BD29790-F1BC-4F0F-83A8-9A0144CDECB9}"/>
                </a:ext>
              </a:extLst>
            </p:cNvPr>
            <p:cNvSpPr>
              <a:spLocks noChangeShapeType="1"/>
            </p:cNvSpPr>
            <p:nvPr/>
          </p:nvSpPr>
          <p:spPr bwMode="auto">
            <a:xfrm flipH="1">
              <a:off x="4454" y="2717"/>
              <a:ext cx="56" cy="132"/>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lIns="18000" tIns="10800" rIns="18000" bIns="10800">
              <a:spAutoFit/>
            </a:bodyPr>
            <a:lstStyle/>
            <a:p>
              <a:endParaRPr lang="zh-CN" altLang="en-US"/>
            </a:p>
          </p:txBody>
        </p:sp>
        <p:sp>
          <p:nvSpPr>
            <p:cNvPr id="48171" name="Line 20">
              <a:extLst>
                <a:ext uri="{FF2B5EF4-FFF2-40B4-BE49-F238E27FC236}">
                  <a16:creationId xmlns:a16="http://schemas.microsoft.com/office/drawing/2014/main" id="{AA45C363-F4AC-4598-BE06-728F6C94AB8F}"/>
                </a:ext>
              </a:extLst>
            </p:cNvPr>
            <p:cNvSpPr>
              <a:spLocks noChangeShapeType="1"/>
            </p:cNvSpPr>
            <p:nvPr/>
          </p:nvSpPr>
          <p:spPr bwMode="auto">
            <a:xfrm>
              <a:off x="4476" y="3058"/>
              <a:ext cx="136" cy="75"/>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lIns="18000" tIns="10800" rIns="18000" bIns="10800">
              <a:spAutoFit/>
            </a:bodyPr>
            <a:lstStyle/>
            <a:p>
              <a:endParaRPr lang="zh-CN" altLang="en-US"/>
            </a:p>
          </p:txBody>
        </p:sp>
        <p:grpSp>
          <p:nvGrpSpPr>
            <p:cNvPr id="48172" name="Group 21">
              <a:extLst>
                <a:ext uri="{FF2B5EF4-FFF2-40B4-BE49-F238E27FC236}">
                  <a16:creationId xmlns:a16="http://schemas.microsoft.com/office/drawing/2014/main" id="{F524FC77-ADA9-4F38-9358-6D9AD22E3422}"/>
                </a:ext>
              </a:extLst>
            </p:cNvPr>
            <p:cNvGrpSpPr>
              <a:grpSpLocks/>
            </p:cNvGrpSpPr>
            <p:nvPr/>
          </p:nvGrpSpPr>
          <p:grpSpPr bwMode="auto">
            <a:xfrm>
              <a:off x="3878" y="3158"/>
              <a:ext cx="422" cy="270"/>
              <a:chOff x="4048" y="1680"/>
              <a:chExt cx="287" cy="253"/>
            </a:xfrm>
          </p:grpSpPr>
          <p:sp>
            <p:nvSpPr>
              <p:cNvPr id="48182" name="Freeform 22">
                <a:extLst>
                  <a:ext uri="{FF2B5EF4-FFF2-40B4-BE49-F238E27FC236}">
                    <a16:creationId xmlns:a16="http://schemas.microsoft.com/office/drawing/2014/main" id="{9B3C565A-E661-4E06-9733-6F18F30E6059}"/>
                  </a:ext>
                </a:extLst>
              </p:cNvPr>
              <p:cNvSpPr>
                <a:spLocks/>
              </p:cNvSpPr>
              <p:nvPr/>
            </p:nvSpPr>
            <p:spPr bwMode="auto">
              <a:xfrm>
                <a:off x="4048" y="1680"/>
                <a:ext cx="287" cy="143"/>
              </a:xfrm>
              <a:custGeom>
                <a:avLst/>
                <a:gdLst>
                  <a:gd name="T0" fmla="*/ 176 w 287"/>
                  <a:gd name="T1" fmla="*/ 0 h 391"/>
                  <a:gd name="T2" fmla="*/ 80 w 287"/>
                  <a:gd name="T3" fmla="*/ 0 h 391"/>
                  <a:gd name="T4" fmla="*/ 56 w 287"/>
                  <a:gd name="T5" fmla="*/ 0 h 391"/>
                  <a:gd name="T6" fmla="*/ 40 w 287"/>
                  <a:gd name="T7" fmla="*/ 0 h 391"/>
                  <a:gd name="T8" fmla="*/ 16 w 287"/>
                  <a:gd name="T9" fmla="*/ 0 h 391"/>
                  <a:gd name="T10" fmla="*/ 16 w 287"/>
                  <a:gd name="T11" fmla="*/ 0 h 391"/>
                  <a:gd name="T12" fmla="*/ 88 w 287"/>
                  <a:gd name="T13" fmla="*/ 0 h 391"/>
                  <a:gd name="T14" fmla="*/ 176 w 287"/>
                  <a:gd name="T15" fmla="*/ 0 h 391"/>
                  <a:gd name="T16" fmla="*/ 240 w 287"/>
                  <a:gd name="T17" fmla="*/ 0 h 391"/>
                  <a:gd name="T18" fmla="*/ 248 w 287"/>
                  <a:gd name="T19" fmla="*/ 0 h 391"/>
                  <a:gd name="T20" fmla="*/ 264 w 287"/>
                  <a:gd name="T21" fmla="*/ 0 h 391"/>
                  <a:gd name="T22" fmla="*/ 280 w 287"/>
                  <a:gd name="T23" fmla="*/ 0 h 391"/>
                  <a:gd name="T24" fmla="*/ 256 w 287"/>
                  <a:gd name="T25" fmla="*/ 0 h 391"/>
                  <a:gd name="T26" fmla="*/ 224 w 287"/>
                  <a:gd name="T27" fmla="*/ 0 h 391"/>
                  <a:gd name="T28" fmla="*/ 176 w 287"/>
                  <a:gd name="T29" fmla="*/ 0 h 39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7"/>
                  <a:gd name="T46" fmla="*/ 0 h 391"/>
                  <a:gd name="T47" fmla="*/ 287 w 287"/>
                  <a:gd name="T48" fmla="*/ 391 h 39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7" h="391">
                    <a:moveTo>
                      <a:pt x="176" y="0"/>
                    </a:moveTo>
                    <a:cubicBezTo>
                      <a:pt x="144" y="16"/>
                      <a:pt x="112" y="33"/>
                      <a:pt x="80" y="48"/>
                    </a:cubicBezTo>
                    <a:cubicBezTo>
                      <a:pt x="72" y="52"/>
                      <a:pt x="63" y="51"/>
                      <a:pt x="56" y="56"/>
                    </a:cubicBezTo>
                    <a:cubicBezTo>
                      <a:pt x="48" y="62"/>
                      <a:pt x="47" y="73"/>
                      <a:pt x="40" y="80"/>
                    </a:cubicBezTo>
                    <a:cubicBezTo>
                      <a:pt x="33" y="87"/>
                      <a:pt x="24" y="91"/>
                      <a:pt x="16" y="96"/>
                    </a:cubicBezTo>
                    <a:cubicBezTo>
                      <a:pt x="12" y="152"/>
                      <a:pt x="0" y="231"/>
                      <a:pt x="16" y="288"/>
                    </a:cubicBezTo>
                    <a:cubicBezTo>
                      <a:pt x="23" y="312"/>
                      <a:pt x="70" y="324"/>
                      <a:pt x="88" y="336"/>
                    </a:cubicBezTo>
                    <a:cubicBezTo>
                      <a:pt x="106" y="391"/>
                      <a:pt x="143" y="358"/>
                      <a:pt x="176" y="336"/>
                    </a:cubicBezTo>
                    <a:cubicBezTo>
                      <a:pt x="194" y="301"/>
                      <a:pt x="213" y="291"/>
                      <a:pt x="240" y="264"/>
                    </a:cubicBezTo>
                    <a:cubicBezTo>
                      <a:pt x="243" y="256"/>
                      <a:pt x="244" y="248"/>
                      <a:pt x="248" y="240"/>
                    </a:cubicBezTo>
                    <a:cubicBezTo>
                      <a:pt x="252" y="231"/>
                      <a:pt x="260" y="225"/>
                      <a:pt x="264" y="216"/>
                    </a:cubicBezTo>
                    <a:cubicBezTo>
                      <a:pt x="271" y="201"/>
                      <a:pt x="280" y="168"/>
                      <a:pt x="280" y="168"/>
                    </a:cubicBezTo>
                    <a:cubicBezTo>
                      <a:pt x="276" y="125"/>
                      <a:pt x="287" y="87"/>
                      <a:pt x="256" y="56"/>
                    </a:cubicBezTo>
                    <a:cubicBezTo>
                      <a:pt x="247" y="47"/>
                      <a:pt x="235" y="40"/>
                      <a:pt x="224" y="32"/>
                    </a:cubicBezTo>
                    <a:cubicBezTo>
                      <a:pt x="208" y="21"/>
                      <a:pt x="176" y="0"/>
                      <a:pt x="176" y="0"/>
                    </a:cubicBezTo>
                    <a:close/>
                  </a:path>
                </a:pathLst>
              </a:cu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18000" tIns="10800" rIns="18000" bIns="10800">
                <a:spAutoFit/>
              </a:bodyPr>
              <a:lstStyle/>
              <a:p>
                <a:endParaRPr lang="zh-CN" altLang="en-US"/>
              </a:p>
            </p:txBody>
          </p:sp>
          <p:sp>
            <p:nvSpPr>
              <p:cNvPr id="48183" name="Text Box 23">
                <a:extLst>
                  <a:ext uri="{FF2B5EF4-FFF2-40B4-BE49-F238E27FC236}">
                    <a16:creationId xmlns:a16="http://schemas.microsoft.com/office/drawing/2014/main" id="{E584F05F-7E51-471C-8B26-CCCEB1701B6B}"/>
                  </a:ext>
                </a:extLst>
              </p:cNvPr>
              <p:cNvSpPr txBox="1">
                <a:spLocks noChangeArrowheads="1"/>
              </p:cNvSpPr>
              <p:nvPr/>
            </p:nvSpPr>
            <p:spPr bwMode="auto">
              <a:xfrm>
                <a:off x="4135" y="1773"/>
                <a:ext cx="126"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18000" tIns="10800" rIns="18000" bIns="108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1600" b="1"/>
                  <a:t>P</a:t>
                </a:r>
                <a:r>
                  <a:rPr lang="en-US" altLang="zh-CN" sz="1600" b="1" baseline="-25000"/>
                  <a:t>L</a:t>
                </a:r>
              </a:p>
            </p:txBody>
          </p:sp>
        </p:grpSp>
        <p:sp>
          <p:nvSpPr>
            <p:cNvPr id="48173" name="Oval 24">
              <a:extLst>
                <a:ext uri="{FF2B5EF4-FFF2-40B4-BE49-F238E27FC236}">
                  <a16:creationId xmlns:a16="http://schemas.microsoft.com/office/drawing/2014/main" id="{906A215B-C45E-43E8-9237-F00786C20B1F}"/>
                </a:ext>
              </a:extLst>
            </p:cNvPr>
            <p:cNvSpPr>
              <a:spLocks noChangeArrowheads="1"/>
            </p:cNvSpPr>
            <p:nvPr/>
          </p:nvSpPr>
          <p:spPr bwMode="auto">
            <a:xfrm>
              <a:off x="4574" y="3096"/>
              <a:ext cx="276" cy="237"/>
            </a:xfrm>
            <a:prstGeom prst="ellipse">
              <a:avLst/>
            </a:prstGeom>
            <a:noFill/>
            <a:ln w="28575" algn="ctr">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1600" b="1"/>
                <a:t>C</a:t>
              </a:r>
            </a:p>
          </p:txBody>
        </p:sp>
        <p:sp>
          <p:nvSpPr>
            <p:cNvPr id="48174" name="Line 25">
              <a:extLst>
                <a:ext uri="{FF2B5EF4-FFF2-40B4-BE49-F238E27FC236}">
                  <a16:creationId xmlns:a16="http://schemas.microsoft.com/office/drawing/2014/main" id="{C820A762-5193-4995-AEB3-B081AAC5A8E0}"/>
                </a:ext>
              </a:extLst>
            </p:cNvPr>
            <p:cNvSpPr>
              <a:spLocks noChangeShapeType="1"/>
            </p:cNvSpPr>
            <p:nvPr/>
          </p:nvSpPr>
          <p:spPr bwMode="auto">
            <a:xfrm flipH="1">
              <a:off x="4213" y="3061"/>
              <a:ext cx="79" cy="139"/>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lIns="18000" tIns="10800" rIns="18000" bIns="10800">
              <a:spAutoFit/>
            </a:bodyPr>
            <a:lstStyle/>
            <a:p>
              <a:endParaRPr lang="zh-CN" altLang="en-US"/>
            </a:p>
          </p:txBody>
        </p:sp>
        <p:sp>
          <p:nvSpPr>
            <p:cNvPr id="48175" name="Oval 26">
              <a:extLst>
                <a:ext uri="{FF2B5EF4-FFF2-40B4-BE49-F238E27FC236}">
                  <a16:creationId xmlns:a16="http://schemas.microsoft.com/office/drawing/2014/main" id="{9D625FC6-93CD-49A5-A243-67B92808BF8B}"/>
                </a:ext>
              </a:extLst>
            </p:cNvPr>
            <p:cNvSpPr>
              <a:spLocks noChangeArrowheads="1"/>
            </p:cNvSpPr>
            <p:nvPr/>
          </p:nvSpPr>
          <p:spPr bwMode="auto">
            <a:xfrm>
              <a:off x="4374" y="3430"/>
              <a:ext cx="276" cy="237"/>
            </a:xfrm>
            <a:prstGeom prst="ellipse">
              <a:avLst/>
            </a:prstGeom>
            <a:noFill/>
            <a:ln w="28575" algn="ctr">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1600" b="1"/>
                <a:t>Q</a:t>
              </a:r>
            </a:p>
          </p:txBody>
        </p:sp>
        <p:sp>
          <p:nvSpPr>
            <p:cNvPr id="48176" name="Line 27">
              <a:extLst>
                <a:ext uri="{FF2B5EF4-FFF2-40B4-BE49-F238E27FC236}">
                  <a16:creationId xmlns:a16="http://schemas.microsoft.com/office/drawing/2014/main" id="{A75FE0C0-090E-4EE5-A365-51C25D211C7A}"/>
                </a:ext>
              </a:extLst>
            </p:cNvPr>
            <p:cNvSpPr>
              <a:spLocks noChangeShapeType="1"/>
            </p:cNvSpPr>
            <p:nvPr/>
          </p:nvSpPr>
          <p:spPr bwMode="auto">
            <a:xfrm flipH="1">
              <a:off x="4575" y="3323"/>
              <a:ext cx="55" cy="111"/>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lIns="18000" tIns="10800" rIns="18000" bIns="10800">
              <a:spAutoFit/>
            </a:bodyPr>
            <a:lstStyle/>
            <a:p>
              <a:endParaRPr lang="zh-CN" altLang="en-US"/>
            </a:p>
          </p:txBody>
        </p:sp>
        <p:sp>
          <p:nvSpPr>
            <p:cNvPr id="48177" name="Line 28">
              <a:extLst>
                <a:ext uri="{FF2B5EF4-FFF2-40B4-BE49-F238E27FC236}">
                  <a16:creationId xmlns:a16="http://schemas.microsoft.com/office/drawing/2014/main" id="{3AE77284-7588-44E4-9E14-22087A2A9637}"/>
                </a:ext>
              </a:extLst>
            </p:cNvPr>
            <p:cNvSpPr>
              <a:spLocks noChangeShapeType="1"/>
            </p:cNvSpPr>
            <p:nvPr/>
          </p:nvSpPr>
          <p:spPr bwMode="auto">
            <a:xfrm>
              <a:off x="4846" y="3267"/>
              <a:ext cx="105" cy="57"/>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lIns="18000" tIns="10800" rIns="18000" bIns="10800">
              <a:spAutoFit/>
            </a:bodyPr>
            <a:lstStyle/>
            <a:p>
              <a:endParaRPr lang="zh-CN" altLang="en-US"/>
            </a:p>
          </p:txBody>
        </p:sp>
        <p:grpSp>
          <p:nvGrpSpPr>
            <p:cNvPr id="48178" name="Group 29">
              <a:extLst>
                <a:ext uri="{FF2B5EF4-FFF2-40B4-BE49-F238E27FC236}">
                  <a16:creationId xmlns:a16="http://schemas.microsoft.com/office/drawing/2014/main" id="{6AD76F5F-62E8-49FA-B4FF-2348F6CB6841}"/>
                </a:ext>
              </a:extLst>
            </p:cNvPr>
            <p:cNvGrpSpPr>
              <a:grpSpLocks/>
            </p:cNvGrpSpPr>
            <p:nvPr/>
          </p:nvGrpSpPr>
          <p:grpSpPr bwMode="auto">
            <a:xfrm>
              <a:off x="4082" y="3767"/>
              <a:ext cx="422" cy="270"/>
              <a:chOff x="4048" y="1680"/>
              <a:chExt cx="287" cy="253"/>
            </a:xfrm>
          </p:grpSpPr>
          <p:sp>
            <p:nvSpPr>
              <p:cNvPr id="48180" name="Freeform 30">
                <a:extLst>
                  <a:ext uri="{FF2B5EF4-FFF2-40B4-BE49-F238E27FC236}">
                    <a16:creationId xmlns:a16="http://schemas.microsoft.com/office/drawing/2014/main" id="{18278A9F-C1F1-4468-AF2A-EC1E4B2F7974}"/>
                  </a:ext>
                </a:extLst>
              </p:cNvPr>
              <p:cNvSpPr>
                <a:spLocks/>
              </p:cNvSpPr>
              <p:nvPr/>
            </p:nvSpPr>
            <p:spPr bwMode="auto">
              <a:xfrm>
                <a:off x="4048" y="1680"/>
                <a:ext cx="287" cy="143"/>
              </a:xfrm>
              <a:custGeom>
                <a:avLst/>
                <a:gdLst>
                  <a:gd name="T0" fmla="*/ 176 w 287"/>
                  <a:gd name="T1" fmla="*/ 0 h 391"/>
                  <a:gd name="T2" fmla="*/ 80 w 287"/>
                  <a:gd name="T3" fmla="*/ 0 h 391"/>
                  <a:gd name="T4" fmla="*/ 56 w 287"/>
                  <a:gd name="T5" fmla="*/ 0 h 391"/>
                  <a:gd name="T6" fmla="*/ 40 w 287"/>
                  <a:gd name="T7" fmla="*/ 0 h 391"/>
                  <a:gd name="T8" fmla="*/ 16 w 287"/>
                  <a:gd name="T9" fmla="*/ 0 h 391"/>
                  <a:gd name="T10" fmla="*/ 16 w 287"/>
                  <a:gd name="T11" fmla="*/ 0 h 391"/>
                  <a:gd name="T12" fmla="*/ 88 w 287"/>
                  <a:gd name="T13" fmla="*/ 0 h 391"/>
                  <a:gd name="T14" fmla="*/ 176 w 287"/>
                  <a:gd name="T15" fmla="*/ 0 h 391"/>
                  <a:gd name="T16" fmla="*/ 240 w 287"/>
                  <a:gd name="T17" fmla="*/ 0 h 391"/>
                  <a:gd name="T18" fmla="*/ 248 w 287"/>
                  <a:gd name="T19" fmla="*/ 0 h 391"/>
                  <a:gd name="T20" fmla="*/ 264 w 287"/>
                  <a:gd name="T21" fmla="*/ 0 h 391"/>
                  <a:gd name="T22" fmla="*/ 280 w 287"/>
                  <a:gd name="T23" fmla="*/ 0 h 391"/>
                  <a:gd name="T24" fmla="*/ 256 w 287"/>
                  <a:gd name="T25" fmla="*/ 0 h 391"/>
                  <a:gd name="T26" fmla="*/ 224 w 287"/>
                  <a:gd name="T27" fmla="*/ 0 h 391"/>
                  <a:gd name="T28" fmla="*/ 176 w 287"/>
                  <a:gd name="T29" fmla="*/ 0 h 39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7"/>
                  <a:gd name="T46" fmla="*/ 0 h 391"/>
                  <a:gd name="T47" fmla="*/ 287 w 287"/>
                  <a:gd name="T48" fmla="*/ 391 h 39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7" h="391">
                    <a:moveTo>
                      <a:pt x="176" y="0"/>
                    </a:moveTo>
                    <a:cubicBezTo>
                      <a:pt x="144" y="16"/>
                      <a:pt x="112" y="33"/>
                      <a:pt x="80" y="48"/>
                    </a:cubicBezTo>
                    <a:cubicBezTo>
                      <a:pt x="72" y="52"/>
                      <a:pt x="63" y="51"/>
                      <a:pt x="56" y="56"/>
                    </a:cubicBezTo>
                    <a:cubicBezTo>
                      <a:pt x="48" y="62"/>
                      <a:pt x="47" y="73"/>
                      <a:pt x="40" y="80"/>
                    </a:cubicBezTo>
                    <a:cubicBezTo>
                      <a:pt x="33" y="87"/>
                      <a:pt x="24" y="91"/>
                      <a:pt x="16" y="96"/>
                    </a:cubicBezTo>
                    <a:cubicBezTo>
                      <a:pt x="12" y="152"/>
                      <a:pt x="0" y="231"/>
                      <a:pt x="16" y="288"/>
                    </a:cubicBezTo>
                    <a:cubicBezTo>
                      <a:pt x="23" y="312"/>
                      <a:pt x="70" y="324"/>
                      <a:pt x="88" y="336"/>
                    </a:cubicBezTo>
                    <a:cubicBezTo>
                      <a:pt x="106" y="391"/>
                      <a:pt x="143" y="358"/>
                      <a:pt x="176" y="336"/>
                    </a:cubicBezTo>
                    <a:cubicBezTo>
                      <a:pt x="194" y="301"/>
                      <a:pt x="213" y="291"/>
                      <a:pt x="240" y="264"/>
                    </a:cubicBezTo>
                    <a:cubicBezTo>
                      <a:pt x="243" y="256"/>
                      <a:pt x="244" y="248"/>
                      <a:pt x="248" y="240"/>
                    </a:cubicBezTo>
                    <a:cubicBezTo>
                      <a:pt x="252" y="231"/>
                      <a:pt x="260" y="225"/>
                      <a:pt x="264" y="216"/>
                    </a:cubicBezTo>
                    <a:cubicBezTo>
                      <a:pt x="271" y="201"/>
                      <a:pt x="280" y="168"/>
                      <a:pt x="280" y="168"/>
                    </a:cubicBezTo>
                    <a:cubicBezTo>
                      <a:pt x="276" y="125"/>
                      <a:pt x="287" y="87"/>
                      <a:pt x="256" y="56"/>
                    </a:cubicBezTo>
                    <a:cubicBezTo>
                      <a:pt x="247" y="47"/>
                      <a:pt x="235" y="40"/>
                      <a:pt x="224" y="32"/>
                    </a:cubicBezTo>
                    <a:cubicBezTo>
                      <a:pt x="208" y="21"/>
                      <a:pt x="176" y="0"/>
                      <a:pt x="176" y="0"/>
                    </a:cubicBezTo>
                    <a:close/>
                  </a:path>
                </a:pathLst>
              </a:cu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18000" tIns="10800" rIns="18000" bIns="10800">
                <a:spAutoFit/>
              </a:bodyPr>
              <a:lstStyle/>
              <a:p>
                <a:endParaRPr lang="zh-CN" altLang="en-US"/>
              </a:p>
            </p:txBody>
          </p:sp>
          <p:sp>
            <p:nvSpPr>
              <p:cNvPr id="48181" name="Text Box 31">
                <a:extLst>
                  <a:ext uri="{FF2B5EF4-FFF2-40B4-BE49-F238E27FC236}">
                    <a16:creationId xmlns:a16="http://schemas.microsoft.com/office/drawing/2014/main" id="{13B37BC7-AF41-48FA-9C1A-D647E1F232BC}"/>
                  </a:ext>
                </a:extLst>
              </p:cNvPr>
              <p:cNvSpPr txBox="1">
                <a:spLocks noChangeArrowheads="1"/>
              </p:cNvSpPr>
              <p:nvPr/>
            </p:nvSpPr>
            <p:spPr bwMode="auto">
              <a:xfrm>
                <a:off x="4135" y="1773"/>
                <a:ext cx="126"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18000" tIns="10800" rIns="18000" bIns="108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1600" b="1"/>
                  <a:t>S</a:t>
                </a:r>
                <a:r>
                  <a:rPr lang="en-US" altLang="zh-CN" sz="1600" b="1" baseline="-25000"/>
                  <a:t>R</a:t>
                </a:r>
              </a:p>
            </p:txBody>
          </p:sp>
        </p:grpSp>
        <p:sp>
          <p:nvSpPr>
            <p:cNvPr id="48179" name="Line 32">
              <a:extLst>
                <a:ext uri="{FF2B5EF4-FFF2-40B4-BE49-F238E27FC236}">
                  <a16:creationId xmlns:a16="http://schemas.microsoft.com/office/drawing/2014/main" id="{30475B24-E2C2-4405-A9C7-00191611C6C0}"/>
                </a:ext>
              </a:extLst>
            </p:cNvPr>
            <p:cNvSpPr>
              <a:spLocks noChangeShapeType="1"/>
            </p:cNvSpPr>
            <p:nvPr/>
          </p:nvSpPr>
          <p:spPr bwMode="auto">
            <a:xfrm flipH="1">
              <a:off x="4400" y="3680"/>
              <a:ext cx="68" cy="113"/>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lIns="18000" tIns="10800" rIns="18000" bIns="10800">
              <a:spAutoFit/>
            </a:bodyPr>
            <a:lstStyle/>
            <a:p>
              <a:endParaRPr lang="zh-CN" altLang="en-US"/>
            </a:p>
          </p:txBody>
        </p:sp>
      </p:grpSp>
      <p:grpSp>
        <p:nvGrpSpPr>
          <p:cNvPr id="48135" name="Group 33">
            <a:extLst>
              <a:ext uri="{FF2B5EF4-FFF2-40B4-BE49-F238E27FC236}">
                <a16:creationId xmlns:a16="http://schemas.microsoft.com/office/drawing/2014/main" id="{B3294E59-A94E-4CB5-9E37-CB2FACE58F85}"/>
              </a:ext>
            </a:extLst>
          </p:cNvPr>
          <p:cNvGrpSpPr>
            <a:grpSpLocks/>
          </p:cNvGrpSpPr>
          <p:nvPr/>
        </p:nvGrpSpPr>
        <p:grpSpPr bwMode="auto">
          <a:xfrm>
            <a:off x="3455988" y="4072656"/>
            <a:ext cx="2555875" cy="2452688"/>
            <a:chOff x="2578" y="1746"/>
            <a:chExt cx="1269" cy="1376"/>
          </a:xfrm>
        </p:grpSpPr>
        <p:sp>
          <p:nvSpPr>
            <p:cNvPr id="48146" name="Oval 34">
              <a:extLst>
                <a:ext uri="{FF2B5EF4-FFF2-40B4-BE49-F238E27FC236}">
                  <a16:creationId xmlns:a16="http://schemas.microsoft.com/office/drawing/2014/main" id="{D5CFB92A-8BD6-4B35-B610-1D56CC8A4224}"/>
                </a:ext>
              </a:extLst>
            </p:cNvPr>
            <p:cNvSpPr>
              <a:spLocks noChangeArrowheads="1"/>
            </p:cNvSpPr>
            <p:nvPr/>
          </p:nvSpPr>
          <p:spPr bwMode="auto">
            <a:xfrm>
              <a:off x="3061" y="1746"/>
              <a:ext cx="238" cy="212"/>
            </a:xfrm>
            <a:prstGeom prst="ellipse">
              <a:avLst/>
            </a:prstGeom>
            <a:noFill/>
            <a:ln w="28575" algn="ctr">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1600" b="1"/>
                <a:t>F</a:t>
              </a:r>
            </a:p>
          </p:txBody>
        </p:sp>
        <p:sp>
          <p:nvSpPr>
            <p:cNvPr id="48147" name="Oval 35">
              <a:extLst>
                <a:ext uri="{FF2B5EF4-FFF2-40B4-BE49-F238E27FC236}">
                  <a16:creationId xmlns:a16="http://schemas.microsoft.com/office/drawing/2014/main" id="{777901FA-8436-4C4F-A6B4-1BDE05ABC260}"/>
                </a:ext>
              </a:extLst>
            </p:cNvPr>
            <p:cNvSpPr>
              <a:spLocks noChangeArrowheads="1"/>
            </p:cNvSpPr>
            <p:nvPr/>
          </p:nvSpPr>
          <p:spPr bwMode="auto">
            <a:xfrm>
              <a:off x="2895" y="2034"/>
              <a:ext cx="238" cy="212"/>
            </a:xfrm>
            <a:prstGeom prst="ellipse">
              <a:avLst/>
            </a:prstGeom>
            <a:noFill/>
            <a:ln w="28575" algn="ctr">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1600" b="1" dirty="0"/>
                <a:t>P</a:t>
              </a:r>
            </a:p>
          </p:txBody>
        </p:sp>
        <p:grpSp>
          <p:nvGrpSpPr>
            <p:cNvPr id="48148" name="Group 36">
              <a:extLst>
                <a:ext uri="{FF2B5EF4-FFF2-40B4-BE49-F238E27FC236}">
                  <a16:creationId xmlns:a16="http://schemas.microsoft.com/office/drawing/2014/main" id="{9ED3F7EA-5EBE-486F-829F-CA31E37FDCD8}"/>
                </a:ext>
              </a:extLst>
            </p:cNvPr>
            <p:cNvGrpSpPr>
              <a:grpSpLocks/>
            </p:cNvGrpSpPr>
            <p:nvPr/>
          </p:nvGrpSpPr>
          <p:grpSpPr bwMode="auto">
            <a:xfrm>
              <a:off x="3484" y="2358"/>
              <a:ext cx="363" cy="233"/>
              <a:chOff x="4048" y="1680"/>
              <a:chExt cx="287" cy="270"/>
            </a:xfrm>
          </p:grpSpPr>
          <p:sp>
            <p:nvSpPr>
              <p:cNvPr id="48165" name="Freeform 37">
                <a:extLst>
                  <a:ext uri="{FF2B5EF4-FFF2-40B4-BE49-F238E27FC236}">
                    <a16:creationId xmlns:a16="http://schemas.microsoft.com/office/drawing/2014/main" id="{4F161FF5-2385-4C87-9409-D9751CDA824B}"/>
                  </a:ext>
                </a:extLst>
              </p:cNvPr>
              <p:cNvSpPr>
                <a:spLocks/>
              </p:cNvSpPr>
              <p:nvPr/>
            </p:nvSpPr>
            <p:spPr bwMode="auto">
              <a:xfrm>
                <a:off x="4048" y="1680"/>
                <a:ext cx="287" cy="158"/>
              </a:xfrm>
              <a:custGeom>
                <a:avLst/>
                <a:gdLst>
                  <a:gd name="T0" fmla="*/ 176 w 287"/>
                  <a:gd name="T1" fmla="*/ 0 h 391"/>
                  <a:gd name="T2" fmla="*/ 80 w 287"/>
                  <a:gd name="T3" fmla="*/ 0 h 391"/>
                  <a:gd name="T4" fmla="*/ 56 w 287"/>
                  <a:gd name="T5" fmla="*/ 0 h 391"/>
                  <a:gd name="T6" fmla="*/ 40 w 287"/>
                  <a:gd name="T7" fmla="*/ 0 h 391"/>
                  <a:gd name="T8" fmla="*/ 16 w 287"/>
                  <a:gd name="T9" fmla="*/ 0 h 391"/>
                  <a:gd name="T10" fmla="*/ 16 w 287"/>
                  <a:gd name="T11" fmla="*/ 0 h 391"/>
                  <a:gd name="T12" fmla="*/ 88 w 287"/>
                  <a:gd name="T13" fmla="*/ 0 h 391"/>
                  <a:gd name="T14" fmla="*/ 176 w 287"/>
                  <a:gd name="T15" fmla="*/ 0 h 391"/>
                  <a:gd name="T16" fmla="*/ 240 w 287"/>
                  <a:gd name="T17" fmla="*/ 0 h 391"/>
                  <a:gd name="T18" fmla="*/ 248 w 287"/>
                  <a:gd name="T19" fmla="*/ 0 h 391"/>
                  <a:gd name="T20" fmla="*/ 264 w 287"/>
                  <a:gd name="T21" fmla="*/ 0 h 391"/>
                  <a:gd name="T22" fmla="*/ 280 w 287"/>
                  <a:gd name="T23" fmla="*/ 0 h 391"/>
                  <a:gd name="T24" fmla="*/ 256 w 287"/>
                  <a:gd name="T25" fmla="*/ 0 h 391"/>
                  <a:gd name="T26" fmla="*/ 224 w 287"/>
                  <a:gd name="T27" fmla="*/ 0 h 391"/>
                  <a:gd name="T28" fmla="*/ 176 w 287"/>
                  <a:gd name="T29" fmla="*/ 0 h 39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7"/>
                  <a:gd name="T46" fmla="*/ 0 h 391"/>
                  <a:gd name="T47" fmla="*/ 287 w 287"/>
                  <a:gd name="T48" fmla="*/ 391 h 39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7" h="391">
                    <a:moveTo>
                      <a:pt x="176" y="0"/>
                    </a:moveTo>
                    <a:cubicBezTo>
                      <a:pt x="144" y="16"/>
                      <a:pt x="112" y="33"/>
                      <a:pt x="80" y="48"/>
                    </a:cubicBezTo>
                    <a:cubicBezTo>
                      <a:pt x="72" y="52"/>
                      <a:pt x="63" y="51"/>
                      <a:pt x="56" y="56"/>
                    </a:cubicBezTo>
                    <a:cubicBezTo>
                      <a:pt x="48" y="62"/>
                      <a:pt x="47" y="73"/>
                      <a:pt x="40" y="80"/>
                    </a:cubicBezTo>
                    <a:cubicBezTo>
                      <a:pt x="33" y="87"/>
                      <a:pt x="24" y="91"/>
                      <a:pt x="16" y="96"/>
                    </a:cubicBezTo>
                    <a:cubicBezTo>
                      <a:pt x="12" y="152"/>
                      <a:pt x="0" y="231"/>
                      <a:pt x="16" y="288"/>
                    </a:cubicBezTo>
                    <a:cubicBezTo>
                      <a:pt x="23" y="312"/>
                      <a:pt x="70" y="324"/>
                      <a:pt x="88" y="336"/>
                    </a:cubicBezTo>
                    <a:cubicBezTo>
                      <a:pt x="106" y="391"/>
                      <a:pt x="143" y="358"/>
                      <a:pt x="176" y="336"/>
                    </a:cubicBezTo>
                    <a:cubicBezTo>
                      <a:pt x="194" y="301"/>
                      <a:pt x="213" y="291"/>
                      <a:pt x="240" y="264"/>
                    </a:cubicBezTo>
                    <a:cubicBezTo>
                      <a:pt x="243" y="256"/>
                      <a:pt x="244" y="248"/>
                      <a:pt x="248" y="240"/>
                    </a:cubicBezTo>
                    <a:cubicBezTo>
                      <a:pt x="252" y="231"/>
                      <a:pt x="260" y="225"/>
                      <a:pt x="264" y="216"/>
                    </a:cubicBezTo>
                    <a:cubicBezTo>
                      <a:pt x="271" y="201"/>
                      <a:pt x="280" y="168"/>
                      <a:pt x="280" y="168"/>
                    </a:cubicBezTo>
                    <a:cubicBezTo>
                      <a:pt x="276" y="125"/>
                      <a:pt x="287" y="87"/>
                      <a:pt x="256" y="56"/>
                    </a:cubicBezTo>
                    <a:cubicBezTo>
                      <a:pt x="247" y="47"/>
                      <a:pt x="235" y="40"/>
                      <a:pt x="224" y="32"/>
                    </a:cubicBezTo>
                    <a:cubicBezTo>
                      <a:pt x="208" y="21"/>
                      <a:pt x="176" y="0"/>
                      <a:pt x="176" y="0"/>
                    </a:cubicBezTo>
                    <a:close/>
                  </a:path>
                </a:pathLst>
              </a:cu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18000" tIns="10800" rIns="18000" bIns="10800">
                <a:spAutoFit/>
              </a:bodyPr>
              <a:lstStyle/>
              <a:p>
                <a:endParaRPr lang="zh-CN" altLang="en-US"/>
              </a:p>
            </p:txBody>
          </p:sp>
          <p:sp>
            <p:nvSpPr>
              <p:cNvPr id="48166" name="Text Box 38">
                <a:extLst>
                  <a:ext uri="{FF2B5EF4-FFF2-40B4-BE49-F238E27FC236}">
                    <a16:creationId xmlns:a16="http://schemas.microsoft.com/office/drawing/2014/main" id="{73025234-09F5-4BBD-BCE5-F6C05189B11D}"/>
                  </a:ext>
                </a:extLst>
              </p:cNvPr>
              <p:cNvSpPr txBox="1">
                <a:spLocks noChangeArrowheads="1"/>
              </p:cNvSpPr>
              <p:nvPr/>
            </p:nvSpPr>
            <p:spPr bwMode="auto">
              <a:xfrm>
                <a:off x="4135" y="1773"/>
                <a:ext cx="126"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18000" tIns="10800" rIns="18000" bIns="108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1600" b="1"/>
                  <a:t>C</a:t>
                </a:r>
                <a:r>
                  <a:rPr lang="en-US" altLang="zh-CN" sz="1600" b="1" baseline="-25000"/>
                  <a:t>R</a:t>
                </a:r>
              </a:p>
            </p:txBody>
          </p:sp>
        </p:grpSp>
        <p:sp>
          <p:nvSpPr>
            <p:cNvPr id="48149" name="Line 39">
              <a:extLst>
                <a:ext uri="{FF2B5EF4-FFF2-40B4-BE49-F238E27FC236}">
                  <a16:creationId xmlns:a16="http://schemas.microsoft.com/office/drawing/2014/main" id="{F8420142-64D6-4803-A094-09EE086612F5}"/>
                </a:ext>
              </a:extLst>
            </p:cNvPr>
            <p:cNvSpPr>
              <a:spLocks noChangeShapeType="1"/>
            </p:cNvSpPr>
            <p:nvPr/>
          </p:nvSpPr>
          <p:spPr bwMode="auto">
            <a:xfrm flipH="1">
              <a:off x="3074" y="1949"/>
              <a:ext cx="48" cy="106"/>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lIns="18000" tIns="10800" rIns="18000" bIns="10800">
              <a:spAutoFit/>
            </a:bodyPr>
            <a:lstStyle/>
            <a:p>
              <a:endParaRPr lang="zh-CN" altLang="en-US"/>
            </a:p>
          </p:txBody>
        </p:sp>
        <p:sp>
          <p:nvSpPr>
            <p:cNvPr id="48150" name="Line 40">
              <a:extLst>
                <a:ext uri="{FF2B5EF4-FFF2-40B4-BE49-F238E27FC236}">
                  <a16:creationId xmlns:a16="http://schemas.microsoft.com/office/drawing/2014/main" id="{C056B685-42B8-4226-A0BB-E2C884820894}"/>
                </a:ext>
              </a:extLst>
            </p:cNvPr>
            <p:cNvSpPr>
              <a:spLocks noChangeShapeType="1"/>
            </p:cNvSpPr>
            <p:nvPr/>
          </p:nvSpPr>
          <p:spPr bwMode="auto">
            <a:xfrm>
              <a:off x="3093" y="2224"/>
              <a:ext cx="117" cy="6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lIns="18000" tIns="10800" rIns="18000" bIns="10800">
              <a:spAutoFit/>
            </a:bodyPr>
            <a:lstStyle/>
            <a:p>
              <a:endParaRPr lang="zh-CN" altLang="en-US"/>
            </a:p>
          </p:txBody>
        </p:sp>
        <p:grpSp>
          <p:nvGrpSpPr>
            <p:cNvPr id="48151" name="Group 41">
              <a:extLst>
                <a:ext uri="{FF2B5EF4-FFF2-40B4-BE49-F238E27FC236}">
                  <a16:creationId xmlns:a16="http://schemas.microsoft.com/office/drawing/2014/main" id="{BAA91E91-5585-4629-8686-7DEA0652EE0C}"/>
                </a:ext>
              </a:extLst>
            </p:cNvPr>
            <p:cNvGrpSpPr>
              <a:grpSpLocks/>
            </p:cNvGrpSpPr>
            <p:nvPr/>
          </p:nvGrpSpPr>
          <p:grpSpPr bwMode="auto">
            <a:xfrm>
              <a:off x="2578" y="2309"/>
              <a:ext cx="363" cy="233"/>
              <a:chOff x="4048" y="1680"/>
              <a:chExt cx="287" cy="270"/>
            </a:xfrm>
          </p:grpSpPr>
          <p:sp>
            <p:nvSpPr>
              <p:cNvPr id="48163" name="Freeform 42">
                <a:extLst>
                  <a:ext uri="{FF2B5EF4-FFF2-40B4-BE49-F238E27FC236}">
                    <a16:creationId xmlns:a16="http://schemas.microsoft.com/office/drawing/2014/main" id="{D208A6E5-DEBA-4A9C-9091-AFA3C58EAAA6}"/>
                  </a:ext>
                </a:extLst>
              </p:cNvPr>
              <p:cNvSpPr>
                <a:spLocks/>
              </p:cNvSpPr>
              <p:nvPr/>
            </p:nvSpPr>
            <p:spPr bwMode="auto">
              <a:xfrm>
                <a:off x="4048" y="1680"/>
                <a:ext cx="287" cy="158"/>
              </a:xfrm>
              <a:custGeom>
                <a:avLst/>
                <a:gdLst>
                  <a:gd name="T0" fmla="*/ 176 w 287"/>
                  <a:gd name="T1" fmla="*/ 0 h 391"/>
                  <a:gd name="T2" fmla="*/ 80 w 287"/>
                  <a:gd name="T3" fmla="*/ 0 h 391"/>
                  <a:gd name="T4" fmla="*/ 56 w 287"/>
                  <a:gd name="T5" fmla="*/ 0 h 391"/>
                  <a:gd name="T6" fmla="*/ 40 w 287"/>
                  <a:gd name="T7" fmla="*/ 0 h 391"/>
                  <a:gd name="T8" fmla="*/ 16 w 287"/>
                  <a:gd name="T9" fmla="*/ 0 h 391"/>
                  <a:gd name="T10" fmla="*/ 16 w 287"/>
                  <a:gd name="T11" fmla="*/ 0 h 391"/>
                  <a:gd name="T12" fmla="*/ 88 w 287"/>
                  <a:gd name="T13" fmla="*/ 0 h 391"/>
                  <a:gd name="T14" fmla="*/ 176 w 287"/>
                  <a:gd name="T15" fmla="*/ 0 h 391"/>
                  <a:gd name="T16" fmla="*/ 240 w 287"/>
                  <a:gd name="T17" fmla="*/ 0 h 391"/>
                  <a:gd name="T18" fmla="*/ 248 w 287"/>
                  <a:gd name="T19" fmla="*/ 0 h 391"/>
                  <a:gd name="T20" fmla="*/ 264 w 287"/>
                  <a:gd name="T21" fmla="*/ 0 h 391"/>
                  <a:gd name="T22" fmla="*/ 280 w 287"/>
                  <a:gd name="T23" fmla="*/ 0 h 391"/>
                  <a:gd name="T24" fmla="*/ 256 w 287"/>
                  <a:gd name="T25" fmla="*/ 0 h 391"/>
                  <a:gd name="T26" fmla="*/ 224 w 287"/>
                  <a:gd name="T27" fmla="*/ 0 h 391"/>
                  <a:gd name="T28" fmla="*/ 176 w 287"/>
                  <a:gd name="T29" fmla="*/ 0 h 39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7"/>
                  <a:gd name="T46" fmla="*/ 0 h 391"/>
                  <a:gd name="T47" fmla="*/ 287 w 287"/>
                  <a:gd name="T48" fmla="*/ 391 h 39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7" h="391">
                    <a:moveTo>
                      <a:pt x="176" y="0"/>
                    </a:moveTo>
                    <a:cubicBezTo>
                      <a:pt x="144" y="16"/>
                      <a:pt x="112" y="33"/>
                      <a:pt x="80" y="48"/>
                    </a:cubicBezTo>
                    <a:cubicBezTo>
                      <a:pt x="72" y="52"/>
                      <a:pt x="63" y="51"/>
                      <a:pt x="56" y="56"/>
                    </a:cubicBezTo>
                    <a:cubicBezTo>
                      <a:pt x="48" y="62"/>
                      <a:pt x="47" y="73"/>
                      <a:pt x="40" y="80"/>
                    </a:cubicBezTo>
                    <a:cubicBezTo>
                      <a:pt x="33" y="87"/>
                      <a:pt x="24" y="91"/>
                      <a:pt x="16" y="96"/>
                    </a:cubicBezTo>
                    <a:cubicBezTo>
                      <a:pt x="12" y="152"/>
                      <a:pt x="0" y="231"/>
                      <a:pt x="16" y="288"/>
                    </a:cubicBezTo>
                    <a:cubicBezTo>
                      <a:pt x="23" y="312"/>
                      <a:pt x="70" y="324"/>
                      <a:pt x="88" y="336"/>
                    </a:cubicBezTo>
                    <a:cubicBezTo>
                      <a:pt x="106" y="391"/>
                      <a:pt x="143" y="358"/>
                      <a:pt x="176" y="336"/>
                    </a:cubicBezTo>
                    <a:cubicBezTo>
                      <a:pt x="194" y="301"/>
                      <a:pt x="213" y="291"/>
                      <a:pt x="240" y="264"/>
                    </a:cubicBezTo>
                    <a:cubicBezTo>
                      <a:pt x="243" y="256"/>
                      <a:pt x="244" y="248"/>
                      <a:pt x="248" y="240"/>
                    </a:cubicBezTo>
                    <a:cubicBezTo>
                      <a:pt x="252" y="231"/>
                      <a:pt x="260" y="225"/>
                      <a:pt x="264" y="216"/>
                    </a:cubicBezTo>
                    <a:cubicBezTo>
                      <a:pt x="271" y="201"/>
                      <a:pt x="280" y="168"/>
                      <a:pt x="280" y="168"/>
                    </a:cubicBezTo>
                    <a:cubicBezTo>
                      <a:pt x="276" y="125"/>
                      <a:pt x="287" y="87"/>
                      <a:pt x="256" y="56"/>
                    </a:cubicBezTo>
                    <a:cubicBezTo>
                      <a:pt x="247" y="47"/>
                      <a:pt x="235" y="40"/>
                      <a:pt x="224" y="32"/>
                    </a:cubicBezTo>
                    <a:cubicBezTo>
                      <a:pt x="208" y="21"/>
                      <a:pt x="176" y="0"/>
                      <a:pt x="176" y="0"/>
                    </a:cubicBezTo>
                    <a:close/>
                  </a:path>
                </a:pathLst>
              </a:cu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18000" tIns="10800" rIns="18000" bIns="10800">
                <a:spAutoFit/>
              </a:bodyPr>
              <a:lstStyle/>
              <a:p>
                <a:endParaRPr lang="zh-CN" altLang="en-US"/>
              </a:p>
            </p:txBody>
          </p:sp>
          <p:sp>
            <p:nvSpPr>
              <p:cNvPr id="48164" name="Text Box 43">
                <a:extLst>
                  <a:ext uri="{FF2B5EF4-FFF2-40B4-BE49-F238E27FC236}">
                    <a16:creationId xmlns:a16="http://schemas.microsoft.com/office/drawing/2014/main" id="{521A97D8-90BD-40F4-9F7D-B76892A0876D}"/>
                  </a:ext>
                </a:extLst>
              </p:cNvPr>
              <p:cNvSpPr txBox="1">
                <a:spLocks noChangeArrowheads="1"/>
              </p:cNvSpPr>
              <p:nvPr/>
            </p:nvSpPr>
            <p:spPr bwMode="auto">
              <a:xfrm>
                <a:off x="4135" y="1773"/>
                <a:ext cx="126"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18000" tIns="10800" rIns="18000" bIns="108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1600" b="1"/>
                  <a:t>P</a:t>
                </a:r>
                <a:r>
                  <a:rPr lang="en-US" altLang="zh-CN" sz="1600" b="1" baseline="-25000"/>
                  <a:t>L</a:t>
                </a:r>
              </a:p>
            </p:txBody>
          </p:sp>
        </p:grpSp>
        <p:sp>
          <p:nvSpPr>
            <p:cNvPr id="48152" name="Oval 44">
              <a:extLst>
                <a:ext uri="{FF2B5EF4-FFF2-40B4-BE49-F238E27FC236}">
                  <a16:creationId xmlns:a16="http://schemas.microsoft.com/office/drawing/2014/main" id="{602E355C-2A06-4BC8-9A19-FFD8D5A6A0AA}"/>
                </a:ext>
              </a:extLst>
            </p:cNvPr>
            <p:cNvSpPr>
              <a:spLocks noChangeArrowheads="1"/>
            </p:cNvSpPr>
            <p:nvPr/>
          </p:nvSpPr>
          <p:spPr bwMode="auto">
            <a:xfrm>
              <a:off x="3178" y="2244"/>
              <a:ext cx="238" cy="212"/>
            </a:xfrm>
            <a:prstGeom prst="ellipse">
              <a:avLst/>
            </a:prstGeom>
            <a:noFill/>
            <a:ln w="28575" algn="ctr">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1600" b="1"/>
                <a:t>C</a:t>
              </a:r>
            </a:p>
          </p:txBody>
        </p:sp>
        <p:sp>
          <p:nvSpPr>
            <p:cNvPr id="48153" name="Line 45">
              <a:extLst>
                <a:ext uri="{FF2B5EF4-FFF2-40B4-BE49-F238E27FC236}">
                  <a16:creationId xmlns:a16="http://schemas.microsoft.com/office/drawing/2014/main" id="{E1690DDA-96C7-4D8B-A115-25656EE78C93}"/>
                </a:ext>
              </a:extLst>
            </p:cNvPr>
            <p:cNvSpPr>
              <a:spLocks noChangeShapeType="1"/>
            </p:cNvSpPr>
            <p:nvPr/>
          </p:nvSpPr>
          <p:spPr bwMode="auto">
            <a:xfrm flipH="1">
              <a:off x="2866" y="2226"/>
              <a:ext cx="68" cy="112"/>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lIns="18000" tIns="10800" rIns="18000" bIns="10800">
              <a:spAutoFit/>
            </a:bodyPr>
            <a:lstStyle/>
            <a:p>
              <a:endParaRPr lang="zh-CN" altLang="en-US"/>
            </a:p>
          </p:txBody>
        </p:sp>
        <p:sp>
          <p:nvSpPr>
            <p:cNvPr id="48154" name="Oval 46">
              <a:extLst>
                <a:ext uri="{FF2B5EF4-FFF2-40B4-BE49-F238E27FC236}">
                  <a16:creationId xmlns:a16="http://schemas.microsoft.com/office/drawing/2014/main" id="{CF52B7AA-AA53-4430-B58B-38982D5D5831}"/>
                </a:ext>
              </a:extLst>
            </p:cNvPr>
            <p:cNvSpPr>
              <a:spLocks noChangeArrowheads="1"/>
            </p:cNvSpPr>
            <p:nvPr/>
          </p:nvSpPr>
          <p:spPr bwMode="auto">
            <a:xfrm>
              <a:off x="3006" y="2514"/>
              <a:ext cx="238" cy="212"/>
            </a:xfrm>
            <a:prstGeom prst="ellipse">
              <a:avLst/>
            </a:prstGeom>
            <a:noFill/>
            <a:ln w="28575" algn="ctr">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1600" b="1"/>
                <a:t>Q</a:t>
              </a:r>
            </a:p>
          </p:txBody>
        </p:sp>
        <p:sp>
          <p:nvSpPr>
            <p:cNvPr id="48155" name="Line 47">
              <a:extLst>
                <a:ext uri="{FF2B5EF4-FFF2-40B4-BE49-F238E27FC236}">
                  <a16:creationId xmlns:a16="http://schemas.microsoft.com/office/drawing/2014/main" id="{4A302D7A-F3FD-42AD-8D59-B400B7705651}"/>
                </a:ext>
              </a:extLst>
            </p:cNvPr>
            <p:cNvSpPr>
              <a:spLocks noChangeShapeType="1"/>
            </p:cNvSpPr>
            <p:nvPr/>
          </p:nvSpPr>
          <p:spPr bwMode="auto">
            <a:xfrm flipH="1">
              <a:off x="3178" y="2437"/>
              <a:ext cx="47" cy="9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lIns="18000" tIns="10800" rIns="18000" bIns="10800">
              <a:spAutoFit/>
            </a:bodyPr>
            <a:lstStyle/>
            <a:p>
              <a:endParaRPr lang="zh-CN" altLang="en-US"/>
            </a:p>
          </p:txBody>
        </p:sp>
        <p:sp>
          <p:nvSpPr>
            <p:cNvPr id="48156" name="Line 48">
              <a:extLst>
                <a:ext uri="{FF2B5EF4-FFF2-40B4-BE49-F238E27FC236}">
                  <a16:creationId xmlns:a16="http://schemas.microsoft.com/office/drawing/2014/main" id="{7E979577-8776-4454-BF1C-AE5472FEDD91}"/>
                </a:ext>
              </a:extLst>
            </p:cNvPr>
            <p:cNvSpPr>
              <a:spLocks noChangeShapeType="1"/>
            </p:cNvSpPr>
            <p:nvPr/>
          </p:nvSpPr>
          <p:spPr bwMode="auto">
            <a:xfrm>
              <a:off x="3411" y="2392"/>
              <a:ext cx="91" cy="46"/>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lIns="18000" tIns="10800" rIns="18000" bIns="10800">
              <a:spAutoFit/>
            </a:bodyPr>
            <a:lstStyle/>
            <a:p>
              <a:endParaRPr lang="zh-CN" altLang="en-US"/>
            </a:p>
          </p:txBody>
        </p:sp>
        <p:sp>
          <p:nvSpPr>
            <p:cNvPr id="48157" name="Oval 49">
              <a:extLst>
                <a:ext uri="{FF2B5EF4-FFF2-40B4-BE49-F238E27FC236}">
                  <a16:creationId xmlns:a16="http://schemas.microsoft.com/office/drawing/2014/main" id="{A1098509-CB83-496B-AA3C-FB22FF8145F3}"/>
                </a:ext>
              </a:extLst>
            </p:cNvPr>
            <p:cNvSpPr>
              <a:spLocks noChangeArrowheads="1"/>
            </p:cNvSpPr>
            <p:nvPr/>
          </p:nvSpPr>
          <p:spPr bwMode="auto">
            <a:xfrm>
              <a:off x="2850" y="2786"/>
              <a:ext cx="238" cy="212"/>
            </a:xfrm>
            <a:prstGeom prst="ellipse">
              <a:avLst/>
            </a:prstGeom>
            <a:noFill/>
            <a:ln w="28575" algn="ctr">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1600" b="1"/>
                <a:t>S</a:t>
              </a:r>
            </a:p>
          </p:txBody>
        </p:sp>
        <p:sp>
          <p:nvSpPr>
            <p:cNvPr id="48158" name="Line 50">
              <a:extLst>
                <a:ext uri="{FF2B5EF4-FFF2-40B4-BE49-F238E27FC236}">
                  <a16:creationId xmlns:a16="http://schemas.microsoft.com/office/drawing/2014/main" id="{6F531287-2F65-4AE6-A862-D84EC151E43B}"/>
                </a:ext>
              </a:extLst>
            </p:cNvPr>
            <p:cNvSpPr>
              <a:spLocks noChangeShapeType="1"/>
            </p:cNvSpPr>
            <p:nvPr/>
          </p:nvSpPr>
          <p:spPr bwMode="auto">
            <a:xfrm flipH="1">
              <a:off x="3010" y="2714"/>
              <a:ext cx="39" cy="86"/>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lIns="18000" tIns="10800" rIns="18000" bIns="10800">
              <a:spAutoFit/>
            </a:bodyPr>
            <a:lstStyle/>
            <a:p>
              <a:endParaRPr lang="zh-CN" altLang="en-US"/>
            </a:p>
          </p:txBody>
        </p:sp>
        <p:grpSp>
          <p:nvGrpSpPr>
            <p:cNvPr id="48159" name="Group 51">
              <a:extLst>
                <a:ext uri="{FF2B5EF4-FFF2-40B4-BE49-F238E27FC236}">
                  <a16:creationId xmlns:a16="http://schemas.microsoft.com/office/drawing/2014/main" id="{EB900585-0082-4B4E-987C-478C69C77E72}"/>
                </a:ext>
              </a:extLst>
            </p:cNvPr>
            <p:cNvGrpSpPr>
              <a:grpSpLocks/>
            </p:cNvGrpSpPr>
            <p:nvPr/>
          </p:nvGrpSpPr>
          <p:grpSpPr bwMode="auto">
            <a:xfrm>
              <a:off x="3162" y="2889"/>
              <a:ext cx="363" cy="233"/>
              <a:chOff x="4048" y="1680"/>
              <a:chExt cx="287" cy="270"/>
            </a:xfrm>
          </p:grpSpPr>
          <p:sp>
            <p:nvSpPr>
              <p:cNvPr id="48161" name="Freeform 52">
                <a:extLst>
                  <a:ext uri="{FF2B5EF4-FFF2-40B4-BE49-F238E27FC236}">
                    <a16:creationId xmlns:a16="http://schemas.microsoft.com/office/drawing/2014/main" id="{CCE74FD2-3169-4838-9347-8EB6BFD42C1E}"/>
                  </a:ext>
                </a:extLst>
              </p:cNvPr>
              <p:cNvSpPr>
                <a:spLocks/>
              </p:cNvSpPr>
              <p:nvPr/>
            </p:nvSpPr>
            <p:spPr bwMode="auto">
              <a:xfrm>
                <a:off x="4048" y="1680"/>
                <a:ext cx="287" cy="158"/>
              </a:xfrm>
              <a:custGeom>
                <a:avLst/>
                <a:gdLst>
                  <a:gd name="T0" fmla="*/ 176 w 287"/>
                  <a:gd name="T1" fmla="*/ 0 h 391"/>
                  <a:gd name="T2" fmla="*/ 80 w 287"/>
                  <a:gd name="T3" fmla="*/ 0 h 391"/>
                  <a:gd name="T4" fmla="*/ 56 w 287"/>
                  <a:gd name="T5" fmla="*/ 0 h 391"/>
                  <a:gd name="T6" fmla="*/ 40 w 287"/>
                  <a:gd name="T7" fmla="*/ 0 h 391"/>
                  <a:gd name="T8" fmla="*/ 16 w 287"/>
                  <a:gd name="T9" fmla="*/ 0 h 391"/>
                  <a:gd name="T10" fmla="*/ 16 w 287"/>
                  <a:gd name="T11" fmla="*/ 0 h 391"/>
                  <a:gd name="T12" fmla="*/ 88 w 287"/>
                  <a:gd name="T13" fmla="*/ 0 h 391"/>
                  <a:gd name="T14" fmla="*/ 176 w 287"/>
                  <a:gd name="T15" fmla="*/ 0 h 391"/>
                  <a:gd name="T16" fmla="*/ 240 w 287"/>
                  <a:gd name="T17" fmla="*/ 0 h 391"/>
                  <a:gd name="T18" fmla="*/ 248 w 287"/>
                  <a:gd name="T19" fmla="*/ 0 h 391"/>
                  <a:gd name="T20" fmla="*/ 264 w 287"/>
                  <a:gd name="T21" fmla="*/ 0 h 391"/>
                  <a:gd name="T22" fmla="*/ 280 w 287"/>
                  <a:gd name="T23" fmla="*/ 0 h 391"/>
                  <a:gd name="T24" fmla="*/ 256 w 287"/>
                  <a:gd name="T25" fmla="*/ 0 h 391"/>
                  <a:gd name="T26" fmla="*/ 224 w 287"/>
                  <a:gd name="T27" fmla="*/ 0 h 391"/>
                  <a:gd name="T28" fmla="*/ 176 w 287"/>
                  <a:gd name="T29" fmla="*/ 0 h 39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7"/>
                  <a:gd name="T46" fmla="*/ 0 h 391"/>
                  <a:gd name="T47" fmla="*/ 287 w 287"/>
                  <a:gd name="T48" fmla="*/ 391 h 39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7" h="391">
                    <a:moveTo>
                      <a:pt x="176" y="0"/>
                    </a:moveTo>
                    <a:cubicBezTo>
                      <a:pt x="144" y="16"/>
                      <a:pt x="112" y="33"/>
                      <a:pt x="80" y="48"/>
                    </a:cubicBezTo>
                    <a:cubicBezTo>
                      <a:pt x="72" y="52"/>
                      <a:pt x="63" y="51"/>
                      <a:pt x="56" y="56"/>
                    </a:cubicBezTo>
                    <a:cubicBezTo>
                      <a:pt x="48" y="62"/>
                      <a:pt x="47" y="73"/>
                      <a:pt x="40" y="80"/>
                    </a:cubicBezTo>
                    <a:cubicBezTo>
                      <a:pt x="33" y="87"/>
                      <a:pt x="24" y="91"/>
                      <a:pt x="16" y="96"/>
                    </a:cubicBezTo>
                    <a:cubicBezTo>
                      <a:pt x="12" y="152"/>
                      <a:pt x="0" y="231"/>
                      <a:pt x="16" y="288"/>
                    </a:cubicBezTo>
                    <a:cubicBezTo>
                      <a:pt x="23" y="312"/>
                      <a:pt x="70" y="324"/>
                      <a:pt x="88" y="336"/>
                    </a:cubicBezTo>
                    <a:cubicBezTo>
                      <a:pt x="106" y="391"/>
                      <a:pt x="143" y="358"/>
                      <a:pt x="176" y="336"/>
                    </a:cubicBezTo>
                    <a:cubicBezTo>
                      <a:pt x="194" y="301"/>
                      <a:pt x="213" y="291"/>
                      <a:pt x="240" y="264"/>
                    </a:cubicBezTo>
                    <a:cubicBezTo>
                      <a:pt x="243" y="256"/>
                      <a:pt x="244" y="248"/>
                      <a:pt x="248" y="240"/>
                    </a:cubicBezTo>
                    <a:cubicBezTo>
                      <a:pt x="252" y="231"/>
                      <a:pt x="260" y="225"/>
                      <a:pt x="264" y="216"/>
                    </a:cubicBezTo>
                    <a:cubicBezTo>
                      <a:pt x="271" y="201"/>
                      <a:pt x="280" y="168"/>
                      <a:pt x="280" y="168"/>
                    </a:cubicBezTo>
                    <a:cubicBezTo>
                      <a:pt x="276" y="125"/>
                      <a:pt x="287" y="87"/>
                      <a:pt x="256" y="56"/>
                    </a:cubicBezTo>
                    <a:cubicBezTo>
                      <a:pt x="247" y="47"/>
                      <a:pt x="235" y="40"/>
                      <a:pt x="224" y="32"/>
                    </a:cubicBezTo>
                    <a:cubicBezTo>
                      <a:pt x="208" y="21"/>
                      <a:pt x="176" y="0"/>
                      <a:pt x="176" y="0"/>
                    </a:cubicBezTo>
                    <a:close/>
                  </a:path>
                </a:pathLst>
              </a:cu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18000" tIns="10800" rIns="18000" bIns="10800">
                <a:spAutoFit/>
              </a:bodyPr>
              <a:lstStyle/>
              <a:p>
                <a:endParaRPr lang="zh-CN" altLang="en-US"/>
              </a:p>
            </p:txBody>
          </p:sp>
          <p:sp>
            <p:nvSpPr>
              <p:cNvPr id="48162" name="Text Box 53">
                <a:extLst>
                  <a:ext uri="{FF2B5EF4-FFF2-40B4-BE49-F238E27FC236}">
                    <a16:creationId xmlns:a16="http://schemas.microsoft.com/office/drawing/2014/main" id="{BC4D44B4-62D0-45A0-AB22-20973C5CC91C}"/>
                  </a:ext>
                </a:extLst>
              </p:cNvPr>
              <p:cNvSpPr txBox="1">
                <a:spLocks noChangeArrowheads="1"/>
              </p:cNvSpPr>
              <p:nvPr/>
            </p:nvSpPr>
            <p:spPr bwMode="auto">
              <a:xfrm>
                <a:off x="4135" y="1773"/>
                <a:ext cx="126"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18000" tIns="10800" rIns="18000" bIns="108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1600" b="1"/>
                  <a:t>S</a:t>
                </a:r>
                <a:r>
                  <a:rPr lang="en-US" altLang="zh-CN" sz="1600" b="1" baseline="-25000"/>
                  <a:t>R</a:t>
                </a:r>
              </a:p>
            </p:txBody>
          </p:sp>
        </p:grpSp>
        <p:sp>
          <p:nvSpPr>
            <p:cNvPr id="48160" name="Line 54">
              <a:extLst>
                <a:ext uri="{FF2B5EF4-FFF2-40B4-BE49-F238E27FC236}">
                  <a16:creationId xmlns:a16="http://schemas.microsoft.com/office/drawing/2014/main" id="{9442A8D6-3D28-4E37-92EE-1411F5ED79A8}"/>
                </a:ext>
              </a:extLst>
            </p:cNvPr>
            <p:cNvSpPr>
              <a:spLocks noChangeShapeType="1"/>
            </p:cNvSpPr>
            <p:nvPr/>
          </p:nvSpPr>
          <p:spPr bwMode="auto">
            <a:xfrm>
              <a:off x="3089" y="2923"/>
              <a:ext cx="91" cy="46"/>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lIns="18000" tIns="10800" rIns="18000" bIns="10800">
              <a:spAutoFit/>
            </a:bodyPr>
            <a:lstStyle/>
            <a:p>
              <a:endParaRPr lang="zh-CN" altLang="en-US"/>
            </a:p>
          </p:txBody>
        </p:sp>
      </p:grpSp>
      <p:sp>
        <p:nvSpPr>
          <p:cNvPr id="48136" name="AutoShape 55">
            <a:extLst>
              <a:ext uri="{FF2B5EF4-FFF2-40B4-BE49-F238E27FC236}">
                <a16:creationId xmlns:a16="http://schemas.microsoft.com/office/drawing/2014/main" id="{801EAD60-55C4-473C-B44C-718F5EFF9C64}"/>
              </a:ext>
            </a:extLst>
          </p:cNvPr>
          <p:cNvSpPr>
            <a:spLocks noChangeArrowheads="1"/>
          </p:cNvSpPr>
          <p:nvPr/>
        </p:nvSpPr>
        <p:spPr bwMode="auto">
          <a:xfrm>
            <a:off x="6170588" y="5086350"/>
            <a:ext cx="201612" cy="471488"/>
          </a:xfrm>
          <a:prstGeom prst="notchedRightArrow">
            <a:avLst>
              <a:gd name="adj1" fmla="val 50000"/>
              <a:gd name="adj2" fmla="val 37569"/>
            </a:avLst>
          </a:prstGeom>
          <a:solidFill>
            <a:srgbClr val="FFFFFF"/>
          </a:solidFill>
          <a:ln w="9525" algn="ctr">
            <a:solidFill>
              <a:schemeClr val="tx2"/>
            </a:solidFill>
            <a:miter lim="800000"/>
            <a:headEnd/>
            <a:tailEnd/>
          </a:ln>
        </p:spPr>
        <p:txBody>
          <a:bodyPr lIns="17998" tIns="10799" rIns="17998" bIns="10799" anchor="ct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grpSp>
        <p:nvGrpSpPr>
          <p:cNvPr id="48137" name="Group 69">
            <a:extLst>
              <a:ext uri="{FF2B5EF4-FFF2-40B4-BE49-F238E27FC236}">
                <a16:creationId xmlns:a16="http://schemas.microsoft.com/office/drawing/2014/main" id="{2C52ED58-98C8-4BB4-A8F7-7E1D07F3D6B5}"/>
              </a:ext>
            </a:extLst>
          </p:cNvPr>
          <p:cNvGrpSpPr>
            <a:grpSpLocks/>
          </p:cNvGrpSpPr>
          <p:nvPr/>
        </p:nvGrpSpPr>
        <p:grpSpPr bwMode="auto">
          <a:xfrm>
            <a:off x="2051050" y="4616450"/>
            <a:ext cx="1044575" cy="1049338"/>
            <a:chOff x="947" y="3543"/>
            <a:chExt cx="658" cy="661"/>
          </a:xfrm>
        </p:grpSpPr>
        <p:sp>
          <p:nvSpPr>
            <p:cNvPr id="48141" name="Oval 62">
              <a:extLst>
                <a:ext uri="{FF2B5EF4-FFF2-40B4-BE49-F238E27FC236}">
                  <a16:creationId xmlns:a16="http://schemas.microsoft.com/office/drawing/2014/main" id="{48B1FE2C-9300-485E-BF34-35D9BCB85EBE}"/>
                </a:ext>
              </a:extLst>
            </p:cNvPr>
            <p:cNvSpPr>
              <a:spLocks noChangeArrowheads="1"/>
            </p:cNvSpPr>
            <p:nvPr/>
          </p:nvSpPr>
          <p:spPr bwMode="auto">
            <a:xfrm>
              <a:off x="1292" y="3543"/>
              <a:ext cx="313" cy="265"/>
            </a:xfrm>
            <a:prstGeom prst="ellipse">
              <a:avLst/>
            </a:prstGeom>
            <a:noFill/>
            <a:ln w="28575" algn="ctr">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1800" b="1"/>
                <a:t>F</a:t>
              </a:r>
            </a:p>
          </p:txBody>
        </p:sp>
        <p:grpSp>
          <p:nvGrpSpPr>
            <p:cNvPr id="48142" name="Group 64">
              <a:extLst>
                <a:ext uri="{FF2B5EF4-FFF2-40B4-BE49-F238E27FC236}">
                  <a16:creationId xmlns:a16="http://schemas.microsoft.com/office/drawing/2014/main" id="{AF268078-9B72-41CB-8850-8F464DDF5F41}"/>
                </a:ext>
              </a:extLst>
            </p:cNvPr>
            <p:cNvGrpSpPr>
              <a:grpSpLocks/>
            </p:cNvGrpSpPr>
            <p:nvPr/>
          </p:nvGrpSpPr>
          <p:grpSpPr bwMode="auto">
            <a:xfrm>
              <a:off x="947" y="3918"/>
              <a:ext cx="481" cy="286"/>
              <a:chOff x="4048" y="1680"/>
              <a:chExt cx="287" cy="274"/>
            </a:xfrm>
          </p:grpSpPr>
          <p:sp>
            <p:nvSpPr>
              <p:cNvPr id="48144" name="Freeform 65">
                <a:extLst>
                  <a:ext uri="{FF2B5EF4-FFF2-40B4-BE49-F238E27FC236}">
                    <a16:creationId xmlns:a16="http://schemas.microsoft.com/office/drawing/2014/main" id="{3AB9AF87-8282-4C42-A523-0840EF2044CF}"/>
                  </a:ext>
                </a:extLst>
              </p:cNvPr>
              <p:cNvSpPr>
                <a:spLocks/>
              </p:cNvSpPr>
              <p:nvPr/>
            </p:nvSpPr>
            <p:spPr bwMode="auto">
              <a:xfrm>
                <a:off x="4048" y="1680"/>
                <a:ext cx="287" cy="147"/>
              </a:xfrm>
              <a:custGeom>
                <a:avLst/>
                <a:gdLst>
                  <a:gd name="T0" fmla="*/ 176 w 287"/>
                  <a:gd name="T1" fmla="*/ 0 h 391"/>
                  <a:gd name="T2" fmla="*/ 80 w 287"/>
                  <a:gd name="T3" fmla="*/ 0 h 391"/>
                  <a:gd name="T4" fmla="*/ 56 w 287"/>
                  <a:gd name="T5" fmla="*/ 0 h 391"/>
                  <a:gd name="T6" fmla="*/ 40 w 287"/>
                  <a:gd name="T7" fmla="*/ 0 h 391"/>
                  <a:gd name="T8" fmla="*/ 16 w 287"/>
                  <a:gd name="T9" fmla="*/ 0 h 391"/>
                  <a:gd name="T10" fmla="*/ 16 w 287"/>
                  <a:gd name="T11" fmla="*/ 0 h 391"/>
                  <a:gd name="T12" fmla="*/ 88 w 287"/>
                  <a:gd name="T13" fmla="*/ 0 h 391"/>
                  <a:gd name="T14" fmla="*/ 176 w 287"/>
                  <a:gd name="T15" fmla="*/ 0 h 391"/>
                  <a:gd name="T16" fmla="*/ 240 w 287"/>
                  <a:gd name="T17" fmla="*/ 0 h 391"/>
                  <a:gd name="T18" fmla="*/ 248 w 287"/>
                  <a:gd name="T19" fmla="*/ 0 h 391"/>
                  <a:gd name="T20" fmla="*/ 264 w 287"/>
                  <a:gd name="T21" fmla="*/ 0 h 391"/>
                  <a:gd name="T22" fmla="*/ 280 w 287"/>
                  <a:gd name="T23" fmla="*/ 0 h 391"/>
                  <a:gd name="T24" fmla="*/ 256 w 287"/>
                  <a:gd name="T25" fmla="*/ 0 h 391"/>
                  <a:gd name="T26" fmla="*/ 224 w 287"/>
                  <a:gd name="T27" fmla="*/ 0 h 391"/>
                  <a:gd name="T28" fmla="*/ 176 w 287"/>
                  <a:gd name="T29" fmla="*/ 0 h 39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7"/>
                  <a:gd name="T46" fmla="*/ 0 h 391"/>
                  <a:gd name="T47" fmla="*/ 287 w 287"/>
                  <a:gd name="T48" fmla="*/ 391 h 39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7" h="391">
                    <a:moveTo>
                      <a:pt x="176" y="0"/>
                    </a:moveTo>
                    <a:cubicBezTo>
                      <a:pt x="144" y="16"/>
                      <a:pt x="112" y="33"/>
                      <a:pt x="80" y="48"/>
                    </a:cubicBezTo>
                    <a:cubicBezTo>
                      <a:pt x="72" y="52"/>
                      <a:pt x="63" y="51"/>
                      <a:pt x="56" y="56"/>
                    </a:cubicBezTo>
                    <a:cubicBezTo>
                      <a:pt x="48" y="62"/>
                      <a:pt x="47" y="73"/>
                      <a:pt x="40" y="80"/>
                    </a:cubicBezTo>
                    <a:cubicBezTo>
                      <a:pt x="33" y="87"/>
                      <a:pt x="24" y="91"/>
                      <a:pt x="16" y="96"/>
                    </a:cubicBezTo>
                    <a:cubicBezTo>
                      <a:pt x="12" y="152"/>
                      <a:pt x="0" y="231"/>
                      <a:pt x="16" y="288"/>
                    </a:cubicBezTo>
                    <a:cubicBezTo>
                      <a:pt x="23" y="312"/>
                      <a:pt x="70" y="324"/>
                      <a:pt x="88" y="336"/>
                    </a:cubicBezTo>
                    <a:cubicBezTo>
                      <a:pt x="106" y="391"/>
                      <a:pt x="143" y="358"/>
                      <a:pt x="176" y="336"/>
                    </a:cubicBezTo>
                    <a:cubicBezTo>
                      <a:pt x="194" y="301"/>
                      <a:pt x="213" y="291"/>
                      <a:pt x="240" y="264"/>
                    </a:cubicBezTo>
                    <a:cubicBezTo>
                      <a:pt x="243" y="256"/>
                      <a:pt x="244" y="248"/>
                      <a:pt x="248" y="240"/>
                    </a:cubicBezTo>
                    <a:cubicBezTo>
                      <a:pt x="252" y="231"/>
                      <a:pt x="260" y="225"/>
                      <a:pt x="264" y="216"/>
                    </a:cubicBezTo>
                    <a:cubicBezTo>
                      <a:pt x="271" y="201"/>
                      <a:pt x="280" y="168"/>
                      <a:pt x="280" y="168"/>
                    </a:cubicBezTo>
                    <a:cubicBezTo>
                      <a:pt x="276" y="125"/>
                      <a:pt x="287" y="87"/>
                      <a:pt x="256" y="56"/>
                    </a:cubicBezTo>
                    <a:cubicBezTo>
                      <a:pt x="247" y="47"/>
                      <a:pt x="235" y="40"/>
                      <a:pt x="224" y="32"/>
                    </a:cubicBezTo>
                    <a:cubicBezTo>
                      <a:pt x="208" y="21"/>
                      <a:pt x="176" y="0"/>
                      <a:pt x="176" y="0"/>
                    </a:cubicBezTo>
                    <a:close/>
                  </a:path>
                </a:pathLst>
              </a:cu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18000" tIns="10800" rIns="18000" bIns="10800">
                <a:spAutoFit/>
              </a:bodyPr>
              <a:lstStyle/>
              <a:p>
                <a:endParaRPr lang="zh-CN" altLang="en-US"/>
              </a:p>
            </p:txBody>
          </p:sp>
          <p:sp>
            <p:nvSpPr>
              <p:cNvPr id="48145" name="Text Box 66">
                <a:extLst>
                  <a:ext uri="{FF2B5EF4-FFF2-40B4-BE49-F238E27FC236}">
                    <a16:creationId xmlns:a16="http://schemas.microsoft.com/office/drawing/2014/main" id="{D0321428-AD93-4CC0-9EE6-90ED123486E5}"/>
                  </a:ext>
                </a:extLst>
              </p:cNvPr>
              <p:cNvSpPr txBox="1">
                <a:spLocks noChangeArrowheads="1"/>
              </p:cNvSpPr>
              <p:nvPr/>
            </p:nvSpPr>
            <p:spPr bwMode="auto">
              <a:xfrm>
                <a:off x="4135" y="1773"/>
                <a:ext cx="126"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18000" tIns="10800" rIns="18000" bIns="108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1800" b="1"/>
                  <a:t>P</a:t>
                </a:r>
                <a:r>
                  <a:rPr lang="en-US" altLang="zh-CN" sz="1800" b="1" baseline="-25000"/>
                  <a:t>R</a:t>
                </a:r>
              </a:p>
            </p:txBody>
          </p:sp>
        </p:grpSp>
        <p:sp>
          <p:nvSpPr>
            <p:cNvPr id="48143" name="Line 67">
              <a:extLst>
                <a:ext uri="{FF2B5EF4-FFF2-40B4-BE49-F238E27FC236}">
                  <a16:creationId xmlns:a16="http://schemas.microsoft.com/office/drawing/2014/main" id="{08DA8B22-5797-44BD-A947-A2FC74490FB6}"/>
                </a:ext>
              </a:extLst>
            </p:cNvPr>
            <p:cNvSpPr>
              <a:spLocks noChangeShapeType="1"/>
            </p:cNvSpPr>
            <p:nvPr/>
          </p:nvSpPr>
          <p:spPr bwMode="auto">
            <a:xfrm flipH="1">
              <a:off x="1314" y="3803"/>
              <a:ext cx="77" cy="144"/>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lIns="18000" tIns="10800" rIns="18000" bIns="10800">
              <a:spAutoFit/>
            </a:bodyPr>
            <a:lstStyle/>
            <a:p>
              <a:endParaRPr lang="zh-CN" altLang="en-US"/>
            </a:p>
          </p:txBody>
        </p:sp>
      </p:grpSp>
      <p:sp>
        <p:nvSpPr>
          <p:cNvPr id="48138" name="AutoShape 70">
            <a:extLst>
              <a:ext uri="{FF2B5EF4-FFF2-40B4-BE49-F238E27FC236}">
                <a16:creationId xmlns:a16="http://schemas.microsoft.com/office/drawing/2014/main" id="{2CB2ECD3-81F3-4F85-9574-CB525A45A19C}"/>
              </a:ext>
            </a:extLst>
          </p:cNvPr>
          <p:cNvSpPr>
            <a:spLocks noChangeArrowheads="1"/>
          </p:cNvSpPr>
          <p:nvPr/>
        </p:nvSpPr>
        <p:spPr bwMode="auto">
          <a:xfrm>
            <a:off x="1584325" y="4869160"/>
            <a:ext cx="201613" cy="471488"/>
          </a:xfrm>
          <a:prstGeom prst="notchedRightArrow">
            <a:avLst>
              <a:gd name="adj1" fmla="val 50000"/>
              <a:gd name="adj2" fmla="val 37569"/>
            </a:avLst>
          </a:prstGeom>
          <a:solidFill>
            <a:srgbClr val="FFFFFF"/>
          </a:solidFill>
          <a:ln w="9525" algn="ctr">
            <a:solidFill>
              <a:schemeClr val="tx2"/>
            </a:solidFill>
            <a:miter lim="800000"/>
            <a:headEnd/>
            <a:tailEnd/>
          </a:ln>
        </p:spPr>
        <p:txBody>
          <a:bodyPr lIns="17998" tIns="10799" rIns="17998" bIns="10799" anchor="ct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42407" name="AutoShape 71">
            <a:hlinkHover r:id="" action="ppaction://noaction" highlightClick="1"/>
            <a:extLst>
              <a:ext uri="{FF2B5EF4-FFF2-40B4-BE49-F238E27FC236}">
                <a16:creationId xmlns:a16="http://schemas.microsoft.com/office/drawing/2014/main" id="{C584F066-B4EF-4657-A6A5-1C630CF78AA0}"/>
              </a:ext>
            </a:extLst>
          </p:cNvPr>
          <p:cNvSpPr>
            <a:spLocks noChangeArrowheads="1"/>
          </p:cNvSpPr>
          <p:nvPr/>
        </p:nvSpPr>
        <p:spPr bwMode="auto">
          <a:xfrm>
            <a:off x="5832475" y="549275"/>
            <a:ext cx="3512369" cy="1124426"/>
          </a:xfrm>
          <a:prstGeom prst="cloudCallout">
            <a:avLst>
              <a:gd name="adj1" fmla="val -16009"/>
              <a:gd name="adj2" fmla="val 89722"/>
            </a:avLst>
          </a:prstGeom>
          <a:solidFill>
            <a:schemeClr val="accent6">
              <a:lumMod val="40000"/>
              <a:lumOff val="60000"/>
            </a:schemeClr>
          </a:solidFill>
          <a:ln w="9525">
            <a:solidFill>
              <a:schemeClr val="tx1"/>
            </a:solidFill>
            <a:round/>
            <a:headEnd/>
            <a:tailEnd/>
          </a:ln>
        </p:spPr>
        <p:txBody>
          <a:bodyPr wrap="square" lIns="0" tIns="0" rIns="0" bIns="0">
            <a:spAutoFit/>
          </a:bodyPr>
          <a:lstStyle/>
          <a:p>
            <a:pPr>
              <a:defRPr/>
            </a:pPr>
            <a:r>
              <a:rPr lang="zh-CN" altLang="en-US" sz="1600" b="1" dirty="0">
                <a:latin typeface="华文中宋" panose="02010600040101010101" pitchFamily="2" charset="-122"/>
                <a:ea typeface="华文中宋" panose="02010600040101010101" pitchFamily="2" charset="-122"/>
              </a:rPr>
              <a:t>实质：用右子树中最小的结点代替</a:t>
            </a:r>
            <a:r>
              <a:rPr lang="en-US" altLang="zh-CN" sz="1600" b="1" dirty="0">
                <a:latin typeface="华文中宋" panose="02010600040101010101" pitchFamily="2" charset="-122"/>
                <a:ea typeface="华文中宋" panose="02010600040101010101" pitchFamily="2" charset="-122"/>
              </a:rPr>
              <a:t>P</a:t>
            </a:r>
            <a:r>
              <a:rPr lang="zh-CN" altLang="en-US" sz="1600" b="1" dirty="0">
                <a:latin typeface="华文中宋" panose="02010600040101010101" pitchFamily="2" charset="-122"/>
                <a:ea typeface="华文中宋" panose="02010600040101010101" pitchFamily="2" charset="-122"/>
              </a:rPr>
              <a:t>，这样可以保证仍然是二叉排序树。</a:t>
            </a:r>
          </a:p>
        </p:txBody>
      </p:sp>
      <p:sp>
        <p:nvSpPr>
          <p:cNvPr id="142408" name="AutoShape 72">
            <a:extLst>
              <a:ext uri="{FF2B5EF4-FFF2-40B4-BE49-F238E27FC236}">
                <a16:creationId xmlns:a16="http://schemas.microsoft.com/office/drawing/2014/main" id="{C0E9E018-0337-4573-9550-19B949A1B7C0}"/>
              </a:ext>
            </a:extLst>
          </p:cNvPr>
          <p:cNvSpPr>
            <a:spLocks noChangeArrowheads="1"/>
          </p:cNvSpPr>
          <p:nvPr/>
        </p:nvSpPr>
        <p:spPr bwMode="auto">
          <a:xfrm>
            <a:off x="6070600" y="4579144"/>
            <a:ext cx="215900" cy="215900"/>
          </a:xfrm>
          <a:prstGeom prst="irregularSeal1">
            <a:avLst/>
          </a:prstGeom>
          <a:solidFill>
            <a:schemeClr val="accent1"/>
          </a:solidFill>
          <a:ln w="9525">
            <a:solidFill>
              <a:schemeClr val="tx1"/>
            </a:solidFill>
            <a:miter lim="800000"/>
            <a:headEnd/>
            <a:tailEnd/>
          </a:ln>
        </p:spPr>
        <p:txBody>
          <a:bodyPr wrap="none" lIns="91433" tIns="45717" rIns="91433" bIns="45717"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67" name="Rectangle 2">
            <a:extLst>
              <a:ext uri="{FF2B5EF4-FFF2-40B4-BE49-F238E27FC236}">
                <a16:creationId xmlns:a16="http://schemas.microsoft.com/office/drawing/2014/main" id="{9E20F94A-56DE-4C86-A13D-6A72A31E2B9B}"/>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3.5</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树与二叉树</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2408"/>
                    </p:tgtEl>
                  </p:cond>
                </p:stCondLst>
                <p:endSync evt="end" delay="0">
                  <p:rtn val="all"/>
                </p:endSync>
                <p:childTnLst>
                  <p:par>
                    <p:cTn id="3" fill="hold" nodeType="clickPar">
                      <p:stCondLst>
                        <p:cond delay="0"/>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2407"/>
                                        </p:tgtEl>
                                        <p:attrNameLst>
                                          <p:attrName>style.visibility</p:attrName>
                                        </p:attrNameLst>
                                      </p:cBhvr>
                                      <p:to>
                                        <p:strVal val="visible"/>
                                      </p:to>
                                    </p:set>
                                  </p:childTnLst>
                                  <p:subTnLst>
                                    <p:set>
                                      <p:cBhvr override="childStyle">
                                        <p:cTn dur="1" fill="hold" display="0" masterRel="nextClick" afterEffect="1"/>
                                        <p:tgtEl>
                                          <p:spTgt spid="142407"/>
                                        </p:tgtEl>
                                        <p:attrNameLst>
                                          <p:attrName>style.visibility</p:attrName>
                                        </p:attrNameLst>
                                      </p:cBhvr>
                                      <p:to>
                                        <p:strVal val="hidden"/>
                                      </p:to>
                                    </p:set>
                                  </p:subTnLst>
                                </p:cTn>
                              </p:par>
                            </p:childTnLst>
                          </p:cTn>
                        </p:par>
                      </p:childTnLst>
                    </p:cTn>
                  </p:par>
                </p:childTnLst>
              </p:cTn>
              <p:nextCondLst>
                <p:cond evt="onClick" delay="0">
                  <p:tgtEl>
                    <p:spTgt spid="142408"/>
                  </p:tgtEl>
                </p:cond>
              </p:nextCondLst>
            </p:seq>
          </p:childTnLst>
        </p:cTn>
      </p:par>
    </p:tnLst>
    <p:bldLst>
      <p:bldP spid="14240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9156" name="Rectangle 3">
            <a:extLst>
              <a:ext uri="{FF2B5EF4-FFF2-40B4-BE49-F238E27FC236}">
                <a16:creationId xmlns:a16="http://schemas.microsoft.com/office/drawing/2014/main" id="{DA165C46-1259-4537-975E-680D0B846A07}"/>
              </a:ext>
            </a:extLst>
          </p:cNvPr>
          <p:cNvSpPr>
            <a:spLocks noGrp="1" noChangeArrowheads="1"/>
          </p:cNvSpPr>
          <p:nvPr>
            <p:ph idx="1"/>
          </p:nvPr>
        </p:nvSpPr>
        <p:spPr>
          <a:xfrm>
            <a:off x="136525" y="1277739"/>
            <a:ext cx="8877300" cy="2727325"/>
          </a:xfrm>
        </p:spPr>
        <p:txBody>
          <a:bodyPr/>
          <a:lstStyle/>
          <a:p>
            <a:r>
              <a:rPr lang="zh-CN" altLang="en-US" dirty="0">
                <a:latin typeface="Times New Roman" panose="02020603050405020304" pitchFamily="18" charset="0"/>
                <a:ea typeface="华文中宋" panose="02010600040101010101" pitchFamily="2" charset="-122"/>
                <a:cs typeface="Times New Roman" panose="02020603050405020304" pitchFamily="18" charset="0"/>
              </a:rPr>
              <a:t>二叉树的应用 </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二叉排序树</a:t>
            </a:r>
            <a:endParaRPr lang="en-US" altLang="zh-CN" dirty="0">
              <a:latin typeface="Times New Roman" panose="02020603050405020304" pitchFamily="18" charset="0"/>
              <a:ea typeface="华文中宋" panose="02010600040101010101" pitchFamily="2" charset="-122"/>
              <a:cs typeface="Times New Roman" panose="02020603050405020304" pitchFamily="18" charset="0"/>
            </a:endParaRPr>
          </a:p>
          <a:p>
            <a:pPr lvl="1"/>
            <a:r>
              <a:rPr lang="zh-CN" altLang="en-US" dirty="0">
                <a:latin typeface="Times New Roman" panose="02020603050405020304" pitchFamily="18" charset="0"/>
                <a:ea typeface="华文中宋" panose="02010600040101010101" pitchFamily="2" charset="-122"/>
                <a:cs typeface="Times New Roman" panose="02020603050405020304" pitchFamily="18" charset="0"/>
              </a:rPr>
              <a:t>用二叉排序树组织线性表的好处：</a:t>
            </a:r>
          </a:p>
          <a:p>
            <a:pPr lvl="2"/>
            <a:r>
              <a:rPr lang="zh-CN" altLang="en-US" dirty="0">
                <a:latin typeface="Times New Roman" panose="02020603050405020304" pitchFamily="18" charset="0"/>
                <a:ea typeface="华文中宋" panose="02010600040101010101" pitchFamily="2" charset="-122"/>
                <a:cs typeface="Times New Roman" panose="02020603050405020304" pitchFamily="18" charset="0"/>
              </a:rPr>
              <a:t>排序：二叉树的中序遍历结果，就是排好序的线性表</a:t>
            </a:r>
          </a:p>
          <a:p>
            <a:pPr lvl="3"/>
            <a:r>
              <a:rPr lang="en-US" altLang="zh-CN" dirty="0">
                <a:latin typeface="Times New Roman" panose="02020603050405020304" pitchFamily="18" charset="0"/>
                <a:ea typeface="华文中宋" panose="02010600040101010101" pitchFamily="2" charset="-122"/>
                <a:cs typeface="Times New Roman" panose="02020603050405020304" pitchFamily="18" charset="0"/>
              </a:rPr>
              <a:t>{2</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3</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4</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8</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9</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9</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10</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13</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15</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18</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21}</a:t>
            </a:r>
          </a:p>
          <a:p>
            <a:pPr lvl="2"/>
            <a:r>
              <a:rPr lang="zh-CN" altLang="en-US" dirty="0">
                <a:latin typeface="Times New Roman" panose="02020603050405020304" pitchFamily="18" charset="0"/>
                <a:ea typeface="华文中宋" panose="02010600040101010101" pitchFamily="2" charset="-122"/>
                <a:cs typeface="Times New Roman" panose="02020603050405020304" pitchFamily="18" charset="0"/>
              </a:rPr>
              <a:t>检索：不必一个一个元素进行比较，只需每次比较根结点（类似于对半检索）</a:t>
            </a:r>
            <a:endParaRPr lang="en-US" altLang="zh-CN" dirty="0">
              <a:latin typeface="Times New Roman" panose="02020603050405020304" pitchFamily="18" charset="0"/>
              <a:ea typeface="华文中宋" panose="02010600040101010101" pitchFamily="2" charset="-122"/>
              <a:cs typeface="Times New Roman" panose="02020603050405020304" pitchFamily="18" charset="0"/>
            </a:endParaRPr>
          </a:p>
          <a:p>
            <a:pPr lvl="2"/>
            <a:endParaRPr lang="en-US" altLang="zh-CN"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9154" name="灯片编号占位符 5">
            <a:extLst>
              <a:ext uri="{FF2B5EF4-FFF2-40B4-BE49-F238E27FC236}">
                <a16:creationId xmlns:a16="http://schemas.microsoft.com/office/drawing/2014/main" id="{E4BBD6A4-B7D1-4083-B3F0-0EB8C470B6D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4950AE05-9399-4363-BDB4-CAC33526C2BC}" type="slidenum">
              <a:rPr lang="zh-CN" altLang="en-US">
                <a:solidFill>
                  <a:schemeClr val="bg2"/>
                </a:solidFill>
                <a:latin typeface="Arial" panose="020B0604020202020204" pitchFamily="34" charset="0"/>
              </a:rPr>
              <a:pPr/>
              <a:t>21</a:t>
            </a:fld>
            <a:endParaRPr lang="en-US" altLang="zh-CN">
              <a:solidFill>
                <a:schemeClr val="bg2"/>
              </a:solidFill>
            </a:endParaRPr>
          </a:p>
        </p:txBody>
      </p:sp>
      <p:pic>
        <p:nvPicPr>
          <p:cNvPr id="38917" name="Picture 56" descr="Snap9">
            <a:extLst>
              <a:ext uri="{FF2B5EF4-FFF2-40B4-BE49-F238E27FC236}">
                <a16:creationId xmlns:a16="http://schemas.microsoft.com/office/drawing/2014/main" id="{7A28FA98-B030-4E1F-BBA2-83202B4EFF7A}"/>
              </a:ext>
            </a:extLst>
          </p:cNvPr>
          <p:cNvPicPr>
            <a:picLocks noChangeAspect="1" noChangeArrowheads="1"/>
          </p:cNvPicPr>
          <p:nvPr/>
        </p:nvPicPr>
        <p:blipFill>
          <a:blip r:embed="rId2" cstate="print">
            <a:duotone>
              <a:prstClr val="black"/>
              <a:schemeClr val="accent1">
                <a:tint val="45000"/>
                <a:satMod val="400000"/>
              </a:schemeClr>
            </a:duotone>
            <a:lum contrast="100000"/>
            <a:extLst>
              <a:ext uri="{BEBA8EAE-BF5A-486C-A8C5-ECC9F3942E4B}">
                <a14:imgProps xmlns:a14="http://schemas.microsoft.com/office/drawing/2010/main">
                  <a14:imgLayer r:embed="rId3">
                    <a14:imgEffect>
                      <a14:saturation sat="0"/>
                    </a14:imgEffect>
                  </a14:imgLayer>
                </a14:imgProps>
              </a:ext>
            </a:extLst>
          </a:blip>
          <a:srcRect/>
          <a:stretch>
            <a:fillRect/>
          </a:stretch>
        </p:blipFill>
        <p:spPr bwMode="auto">
          <a:xfrm>
            <a:off x="2125663" y="3969147"/>
            <a:ext cx="4967287" cy="2916237"/>
          </a:xfrm>
          <a:prstGeom prst="rect">
            <a:avLst/>
          </a:prstGeom>
          <a:noFill/>
          <a:ln w="9525">
            <a:noFill/>
            <a:miter lim="800000"/>
            <a:headEnd/>
            <a:tailEnd/>
          </a:ln>
        </p:spPr>
      </p:pic>
      <p:sp>
        <p:nvSpPr>
          <p:cNvPr id="8" name="Rectangle 2">
            <a:extLst>
              <a:ext uri="{FF2B5EF4-FFF2-40B4-BE49-F238E27FC236}">
                <a16:creationId xmlns:a16="http://schemas.microsoft.com/office/drawing/2014/main" id="{3D20CED9-8C09-44E9-8D5E-F77512CFC9EC}"/>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3.5</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树与二叉树</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5">
            <a:extLst>
              <a:ext uri="{FF2B5EF4-FFF2-40B4-BE49-F238E27FC236}">
                <a16:creationId xmlns:a16="http://schemas.microsoft.com/office/drawing/2014/main" id="{E4BBD6A4-B7D1-4083-B3F0-0EB8C470B6D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4950AE05-9399-4363-BDB4-CAC33526C2BC}" type="slidenum">
              <a:rPr lang="zh-CN" altLang="en-US">
                <a:solidFill>
                  <a:schemeClr val="bg2"/>
                </a:solidFill>
                <a:latin typeface="Arial" panose="020B0604020202020204" pitchFamily="34" charset="0"/>
              </a:rPr>
              <a:pPr/>
              <a:t>22</a:t>
            </a:fld>
            <a:endParaRPr lang="en-US" altLang="zh-CN">
              <a:solidFill>
                <a:schemeClr val="bg2"/>
              </a:solidFill>
            </a:endParaRPr>
          </a:p>
        </p:txBody>
      </p:sp>
      <p:sp>
        <p:nvSpPr>
          <p:cNvPr id="8" name="Rectangle 2">
            <a:extLst>
              <a:ext uri="{FF2B5EF4-FFF2-40B4-BE49-F238E27FC236}">
                <a16:creationId xmlns:a16="http://schemas.microsoft.com/office/drawing/2014/main" id="{3D20CED9-8C09-44E9-8D5E-F77512CFC9EC}"/>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3.5</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树与二叉树</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
        <p:nvSpPr>
          <p:cNvPr id="10" name="Rectangle 3">
            <a:extLst>
              <a:ext uri="{FF2B5EF4-FFF2-40B4-BE49-F238E27FC236}">
                <a16:creationId xmlns:a16="http://schemas.microsoft.com/office/drawing/2014/main" id="{5160D5BD-FE73-43AC-AD83-0F1ECFD8D4C2}"/>
              </a:ext>
            </a:extLst>
          </p:cNvPr>
          <p:cNvSpPr txBox="1">
            <a:spLocks noChangeArrowheads="1"/>
          </p:cNvSpPr>
          <p:nvPr/>
        </p:nvSpPr>
        <p:spPr bwMode="auto">
          <a:xfrm>
            <a:off x="107950" y="1224483"/>
            <a:ext cx="7127875" cy="587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92088" indent="-192088">
              <a:spcBef>
                <a:spcPct val="0"/>
              </a:spcBef>
            </a:pP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二叉树的应用 </a:t>
            </a: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哈夫曼树</a:t>
            </a:r>
          </a:p>
          <a:p>
            <a:pPr marL="860425" lvl="1">
              <a:spcBef>
                <a:spcPct val="0"/>
              </a:spcBef>
              <a:buFontTx/>
              <a:buNone/>
            </a:pP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又称最优树，是一类</a:t>
            </a:r>
            <a:r>
              <a:rPr lang="zh-CN" altLang="en-US" sz="18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带权路径长度最短</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的树。应用广泛。</a:t>
            </a:r>
          </a:p>
          <a:p>
            <a:pPr marL="860425" lvl="1">
              <a:spcBef>
                <a:spcPct val="0"/>
              </a:spcBef>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基本概念：</a:t>
            </a:r>
          </a:p>
          <a:p>
            <a:pPr marL="1279525" lvl="2">
              <a:spcBef>
                <a:spcPct val="0"/>
              </a:spcBef>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结点间的路径：从树中一个结点到另一个结点间的</a:t>
            </a:r>
            <a:r>
              <a:rPr lang="zh-CN" altLang="en-US" sz="2000"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分支</a:t>
            </a:r>
            <a:endParaRPr lang="zh-CN" altLang="en-US" sz="2000" dirty="0">
              <a:latin typeface="Times New Roman" panose="02020603050405020304" pitchFamily="18" charset="0"/>
              <a:ea typeface="华文中宋" panose="02010600040101010101" pitchFamily="2" charset="-122"/>
              <a:cs typeface="Times New Roman" panose="02020603050405020304" pitchFamily="18" charset="0"/>
            </a:endParaRPr>
          </a:p>
          <a:p>
            <a:pPr marL="1279525" lvl="2">
              <a:spcBef>
                <a:spcPct val="0"/>
              </a:spcBef>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结点间的路径长度：路径上的分支数目</a:t>
            </a:r>
          </a:p>
          <a:p>
            <a:pPr marL="1279525" lvl="2">
              <a:spcBef>
                <a:spcPct val="0"/>
              </a:spcBef>
            </a:pPr>
            <a:r>
              <a:rPr lang="zh-CN" altLang="en-US" sz="2000"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树的路径长度</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：从</a:t>
            </a:r>
            <a:r>
              <a:rPr lang="zh-CN" altLang="en-US" sz="2000"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根到每一结点</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的路径长度之和。用 </a:t>
            </a:r>
            <a:r>
              <a:rPr lang="en-US" altLang="zh-CN" sz="2000" i="1" dirty="0">
                <a:latin typeface="Times New Roman" panose="02020603050405020304" pitchFamily="18" charset="0"/>
                <a:ea typeface="华文中宋" panose="02010600040101010101" pitchFamily="2" charset="-122"/>
                <a:cs typeface="Times New Roman" panose="02020603050405020304" pitchFamily="18" charset="0"/>
              </a:rPr>
              <a:t>PL</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表示。</a:t>
            </a:r>
          </a:p>
          <a:p>
            <a:pPr marL="1698625" lvl="3">
              <a:spcBef>
                <a:spcPct val="0"/>
              </a:spcBef>
            </a:pPr>
            <a:r>
              <a:rPr lang="en-US" altLang="zh-CN" sz="1800" i="1"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PL</a:t>
            </a:r>
            <a:r>
              <a:rPr lang="en-US" altLang="zh-CN" sz="1800"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=0+1+2+2+3+4+5=17</a:t>
            </a:r>
          </a:p>
          <a:p>
            <a:pPr marL="1279525" lvl="2">
              <a:spcBef>
                <a:spcPct val="0"/>
              </a:spcBef>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结点个数一定的条件下，</a:t>
            </a:r>
            <a:r>
              <a:rPr lang="zh-CN" altLang="en-US" sz="2000"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完全二叉树达到最小路径长度</a:t>
            </a:r>
          </a:p>
          <a:p>
            <a:pPr marL="1698625" lvl="3">
              <a:spcBef>
                <a:spcPct val="0"/>
              </a:spcBef>
            </a:pPr>
            <a:endParaRPr lang="en-US" altLang="zh-CN" sz="1800" dirty="0">
              <a:latin typeface="Times New Roman" panose="02020603050405020304" pitchFamily="18" charset="0"/>
              <a:ea typeface="华文中宋" panose="02010600040101010101" pitchFamily="2" charset="-122"/>
              <a:cs typeface="Times New Roman" panose="02020603050405020304" pitchFamily="18" charset="0"/>
            </a:endParaRPr>
          </a:p>
          <a:p>
            <a:pPr marL="1698625" lvl="3">
              <a:spcBef>
                <a:spcPct val="0"/>
              </a:spcBef>
            </a:pP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 </a:t>
            </a:r>
          </a:p>
          <a:p>
            <a:pPr marL="1698625" lvl="3">
              <a:spcBef>
                <a:spcPct val="0"/>
              </a:spcBef>
            </a:pPr>
            <a:endParaRPr lang="en-US" altLang="zh-CN" sz="1800" dirty="0">
              <a:latin typeface="Times New Roman" panose="02020603050405020304" pitchFamily="18" charset="0"/>
              <a:ea typeface="华文中宋" panose="02010600040101010101" pitchFamily="2" charset="-122"/>
              <a:cs typeface="Times New Roman" panose="02020603050405020304" pitchFamily="18" charset="0"/>
            </a:endParaRPr>
          </a:p>
          <a:p>
            <a:pPr marL="1279525" lvl="2">
              <a:spcBef>
                <a:spcPct val="0"/>
              </a:spcBef>
            </a:pPr>
            <a:r>
              <a:rPr lang="zh-CN" altLang="en-US" sz="2000"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研究最小路径长度的目的</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：考虑在算法中能找到最短的计算时间。如遍历算法中，路经越短，计算时间就越短。</a:t>
            </a:r>
          </a:p>
        </p:txBody>
      </p:sp>
      <p:graphicFrame>
        <p:nvGraphicFramePr>
          <p:cNvPr id="11" name="Object 59">
            <a:extLst>
              <a:ext uri="{FF2B5EF4-FFF2-40B4-BE49-F238E27FC236}">
                <a16:creationId xmlns:a16="http://schemas.microsoft.com/office/drawing/2014/main" id="{30753559-B5F4-4B35-8A60-3CD030EDF147}"/>
              </a:ext>
            </a:extLst>
          </p:cNvPr>
          <p:cNvGraphicFramePr>
            <a:graphicFrameLocks noChangeAspect="1"/>
          </p:cNvGraphicFramePr>
          <p:nvPr>
            <p:extLst>
              <p:ext uri="{D42A27DB-BD31-4B8C-83A1-F6EECF244321}">
                <p14:modId xmlns:p14="http://schemas.microsoft.com/office/powerpoint/2010/main" val="317525487"/>
              </p:ext>
            </p:extLst>
          </p:nvPr>
        </p:nvGraphicFramePr>
        <p:xfrm>
          <a:off x="2070100" y="4803427"/>
          <a:ext cx="2008188" cy="785813"/>
        </p:xfrm>
        <a:graphic>
          <a:graphicData uri="http://schemas.openxmlformats.org/presentationml/2006/ole">
            <mc:AlternateContent xmlns:mc="http://schemas.openxmlformats.org/markup-compatibility/2006">
              <mc:Choice xmlns:v="urn:schemas-microsoft-com:vml" Requires="v">
                <p:oleObj spid="_x0000_s3117" name="Equation" r:id="rId4" imgW="1047718" imgH="409561" progId="Equation.DSMT4">
                  <p:embed/>
                </p:oleObj>
              </mc:Choice>
              <mc:Fallback>
                <p:oleObj name="Equation" r:id="rId4" imgW="1047718" imgH="409561" progId="Equation.DSMT4">
                  <p:embed/>
                  <p:pic>
                    <p:nvPicPr>
                      <p:cNvPr id="50182" name="Object 59">
                        <a:extLst>
                          <a:ext uri="{FF2B5EF4-FFF2-40B4-BE49-F238E27FC236}">
                            <a16:creationId xmlns:a16="http://schemas.microsoft.com/office/drawing/2014/main" id="{BA5186A8-8DB6-4421-B07B-94A1DFE327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0100" y="4803427"/>
                        <a:ext cx="2008188" cy="7858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灯片编号占位符 6">
            <a:extLst>
              <a:ext uri="{FF2B5EF4-FFF2-40B4-BE49-F238E27FC236}">
                <a16:creationId xmlns:a16="http://schemas.microsoft.com/office/drawing/2014/main" id="{4C34755C-C91B-4117-A08C-AB65BDFC363E}"/>
              </a:ext>
            </a:extLst>
          </p:cNvPr>
          <p:cNvSpPr txBox="1">
            <a:spLocks/>
          </p:cNvSpPr>
          <p:nvPr/>
        </p:nvSpPr>
        <p:spPr>
          <a:xfrm>
            <a:off x="6553200" y="6356350"/>
            <a:ext cx="2133600"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zh-CN"/>
            </a:defPPr>
            <a:lvl1pPr algn="r" rtl="0" eaLnBrk="1" fontAlgn="base" hangingPunct="1">
              <a:spcBef>
                <a:spcPct val="0"/>
              </a:spcBef>
              <a:spcAft>
                <a:spcPct val="0"/>
              </a:spcAft>
              <a:defRPr sz="1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eaLnBrk="0" fontAlgn="base" hangingPunct="0">
              <a:spcBef>
                <a:spcPct val="0"/>
              </a:spcBef>
              <a:spcAft>
                <a:spcPct val="0"/>
              </a:spcAft>
              <a:defRPr sz="1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eaLnBrk="0" fontAlgn="base" hangingPunct="0">
              <a:spcBef>
                <a:spcPct val="0"/>
              </a:spcBef>
              <a:spcAft>
                <a:spcPct val="0"/>
              </a:spcAft>
              <a:defRPr sz="1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eaLnBrk="0" fontAlgn="base" hangingPunct="0">
              <a:spcBef>
                <a:spcPct val="0"/>
              </a:spcBef>
              <a:spcAft>
                <a:spcPct val="0"/>
              </a:spcAft>
              <a:defRPr sz="1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eaLnBrk="0" fontAlgn="base" hangingPunct="0">
              <a:spcBef>
                <a:spcPct val="0"/>
              </a:spcBef>
              <a:spcAft>
                <a:spcPct val="0"/>
              </a:spcAft>
              <a:defRPr sz="1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sz="1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sz="1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sz="1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sz="1400" kern="1200">
                <a:solidFill>
                  <a:schemeClr val="tx1"/>
                </a:solidFill>
                <a:latin typeface="Times New Roman" panose="02020603050405020304" pitchFamily="18" charset="0"/>
                <a:ea typeface="宋体" panose="02010600030101010101" pitchFamily="2" charset="-122"/>
                <a:cs typeface="+mn-cs"/>
              </a:defRPr>
            </a:lvl9pPr>
          </a:lstStyle>
          <a:p>
            <a:fld id="{556AC829-3358-4602-BFAC-D30EEF52EB86}" type="slidenum">
              <a:rPr lang="zh-CN" altLang="en-US" smtClean="0">
                <a:solidFill>
                  <a:schemeClr val="bg2"/>
                </a:solidFill>
                <a:latin typeface="Arial" panose="020B0604020202020204" pitchFamily="34" charset="0"/>
              </a:rPr>
              <a:pPr/>
              <a:t>22</a:t>
            </a:fld>
            <a:endParaRPr lang="en-US" altLang="zh-CN">
              <a:solidFill>
                <a:schemeClr val="bg2"/>
              </a:solidFill>
            </a:endParaRPr>
          </a:p>
        </p:txBody>
      </p:sp>
      <p:grpSp>
        <p:nvGrpSpPr>
          <p:cNvPr id="13" name="Group 58">
            <a:extLst>
              <a:ext uri="{FF2B5EF4-FFF2-40B4-BE49-F238E27FC236}">
                <a16:creationId xmlns:a16="http://schemas.microsoft.com/office/drawing/2014/main" id="{F4883C94-4EC9-43D3-A697-4500AE9FE651}"/>
              </a:ext>
            </a:extLst>
          </p:cNvPr>
          <p:cNvGrpSpPr>
            <a:grpSpLocks/>
          </p:cNvGrpSpPr>
          <p:nvPr/>
        </p:nvGrpSpPr>
        <p:grpSpPr bwMode="auto">
          <a:xfrm>
            <a:off x="7092950" y="2074837"/>
            <a:ext cx="1897063" cy="3154363"/>
            <a:chOff x="2058" y="2495"/>
            <a:chExt cx="1195" cy="1264"/>
          </a:xfrm>
        </p:grpSpPr>
        <p:sp>
          <p:nvSpPr>
            <p:cNvPr id="14" name="Oval 34">
              <a:extLst>
                <a:ext uri="{FF2B5EF4-FFF2-40B4-BE49-F238E27FC236}">
                  <a16:creationId xmlns:a16="http://schemas.microsoft.com/office/drawing/2014/main" id="{9ED85F1B-A7B9-4843-A65E-4232BBB59D2C}"/>
                </a:ext>
              </a:extLst>
            </p:cNvPr>
            <p:cNvSpPr>
              <a:spLocks noChangeArrowheads="1"/>
            </p:cNvSpPr>
            <p:nvPr/>
          </p:nvSpPr>
          <p:spPr bwMode="auto">
            <a:xfrm>
              <a:off x="2457" y="2495"/>
              <a:ext cx="237" cy="176"/>
            </a:xfrm>
            <a:prstGeom prst="ellipse">
              <a:avLst/>
            </a:prstGeom>
            <a:noFill/>
            <a:ln w="28575" algn="ctr">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1800" b="1"/>
                <a:t>1</a:t>
              </a:r>
            </a:p>
          </p:txBody>
        </p:sp>
        <p:sp>
          <p:nvSpPr>
            <p:cNvPr id="15" name="Oval 35">
              <a:extLst>
                <a:ext uri="{FF2B5EF4-FFF2-40B4-BE49-F238E27FC236}">
                  <a16:creationId xmlns:a16="http://schemas.microsoft.com/office/drawing/2014/main" id="{CDDD0982-CAF7-4035-85A1-B2FC9A033ED1}"/>
                </a:ext>
              </a:extLst>
            </p:cNvPr>
            <p:cNvSpPr>
              <a:spLocks noChangeArrowheads="1"/>
            </p:cNvSpPr>
            <p:nvPr/>
          </p:nvSpPr>
          <p:spPr bwMode="auto">
            <a:xfrm>
              <a:off x="2291" y="2784"/>
              <a:ext cx="237" cy="176"/>
            </a:xfrm>
            <a:prstGeom prst="ellipse">
              <a:avLst/>
            </a:prstGeom>
            <a:noFill/>
            <a:ln w="28575" algn="ctr">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1800" b="1"/>
                <a:t>2</a:t>
              </a:r>
            </a:p>
          </p:txBody>
        </p:sp>
        <p:sp>
          <p:nvSpPr>
            <p:cNvPr id="16" name="Line 39">
              <a:extLst>
                <a:ext uri="{FF2B5EF4-FFF2-40B4-BE49-F238E27FC236}">
                  <a16:creationId xmlns:a16="http://schemas.microsoft.com/office/drawing/2014/main" id="{284990F3-2E1D-4C83-9317-47B8CEDF4951}"/>
                </a:ext>
              </a:extLst>
            </p:cNvPr>
            <p:cNvSpPr>
              <a:spLocks noChangeShapeType="1"/>
            </p:cNvSpPr>
            <p:nvPr/>
          </p:nvSpPr>
          <p:spPr bwMode="auto">
            <a:xfrm flipH="1">
              <a:off x="2470" y="2675"/>
              <a:ext cx="48" cy="106"/>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lIns="18000" tIns="10800" rIns="18000" bIns="10800">
              <a:spAutoFit/>
            </a:bodyPr>
            <a:lstStyle/>
            <a:p>
              <a:endParaRPr lang="zh-CN" altLang="en-US"/>
            </a:p>
          </p:txBody>
        </p:sp>
        <p:sp>
          <p:nvSpPr>
            <p:cNvPr id="17" name="Line 40">
              <a:extLst>
                <a:ext uri="{FF2B5EF4-FFF2-40B4-BE49-F238E27FC236}">
                  <a16:creationId xmlns:a16="http://schemas.microsoft.com/office/drawing/2014/main" id="{B596CBD6-F7B2-4739-A1BD-553DD79AB2BD}"/>
                </a:ext>
              </a:extLst>
            </p:cNvPr>
            <p:cNvSpPr>
              <a:spLocks noChangeShapeType="1"/>
            </p:cNvSpPr>
            <p:nvPr/>
          </p:nvSpPr>
          <p:spPr bwMode="auto">
            <a:xfrm>
              <a:off x="2489" y="2950"/>
              <a:ext cx="117" cy="6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lIns="18000" tIns="10800" rIns="18000" bIns="10800">
              <a:spAutoFit/>
            </a:bodyPr>
            <a:lstStyle/>
            <a:p>
              <a:endParaRPr lang="zh-CN" altLang="en-US"/>
            </a:p>
          </p:txBody>
        </p:sp>
        <p:sp>
          <p:nvSpPr>
            <p:cNvPr id="18" name="Oval 44">
              <a:extLst>
                <a:ext uri="{FF2B5EF4-FFF2-40B4-BE49-F238E27FC236}">
                  <a16:creationId xmlns:a16="http://schemas.microsoft.com/office/drawing/2014/main" id="{F73239D9-4B1F-41D1-BE40-135D4FBC10D3}"/>
                </a:ext>
              </a:extLst>
            </p:cNvPr>
            <p:cNvSpPr>
              <a:spLocks noChangeArrowheads="1"/>
            </p:cNvSpPr>
            <p:nvPr/>
          </p:nvSpPr>
          <p:spPr bwMode="auto">
            <a:xfrm>
              <a:off x="2574" y="2993"/>
              <a:ext cx="237" cy="176"/>
            </a:xfrm>
            <a:prstGeom prst="ellipse">
              <a:avLst/>
            </a:prstGeom>
            <a:noFill/>
            <a:ln w="28575" algn="ctr">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1800" b="1"/>
                <a:t>4</a:t>
              </a:r>
            </a:p>
          </p:txBody>
        </p:sp>
        <p:sp>
          <p:nvSpPr>
            <p:cNvPr id="19" name="Line 45">
              <a:extLst>
                <a:ext uri="{FF2B5EF4-FFF2-40B4-BE49-F238E27FC236}">
                  <a16:creationId xmlns:a16="http://schemas.microsoft.com/office/drawing/2014/main" id="{2CFF3BB2-11C7-4482-A24A-BE87AC0A9E2D}"/>
                </a:ext>
              </a:extLst>
            </p:cNvPr>
            <p:cNvSpPr>
              <a:spLocks noChangeShapeType="1"/>
            </p:cNvSpPr>
            <p:nvPr/>
          </p:nvSpPr>
          <p:spPr bwMode="auto">
            <a:xfrm flipH="1">
              <a:off x="2262" y="2952"/>
              <a:ext cx="68" cy="112"/>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lIns="18000" tIns="10800" rIns="18000" bIns="10800">
              <a:spAutoFit/>
            </a:bodyPr>
            <a:lstStyle/>
            <a:p>
              <a:endParaRPr lang="zh-CN" altLang="en-US"/>
            </a:p>
          </p:txBody>
        </p:sp>
        <p:sp>
          <p:nvSpPr>
            <p:cNvPr id="20" name="Oval 46">
              <a:extLst>
                <a:ext uri="{FF2B5EF4-FFF2-40B4-BE49-F238E27FC236}">
                  <a16:creationId xmlns:a16="http://schemas.microsoft.com/office/drawing/2014/main" id="{D8A3EA23-3B4D-4173-AE95-4E8586135253}"/>
                </a:ext>
              </a:extLst>
            </p:cNvPr>
            <p:cNvSpPr>
              <a:spLocks noChangeArrowheads="1"/>
            </p:cNvSpPr>
            <p:nvPr/>
          </p:nvSpPr>
          <p:spPr bwMode="auto">
            <a:xfrm>
              <a:off x="2711" y="3430"/>
              <a:ext cx="237" cy="176"/>
            </a:xfrm>
            <a:prstGeom prst="ellipse">
              <a:avLst/>
            </a:prstGeom>
            <a:noFill/>
            <a:ln w="28575" algn="ctr">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1800" b="1"/>
                <a:t>6</a:t>
              </a:r>
            </a:p>
          </p:txBody>
        </p:sp>
        <p:sp>
          <p:nvSpPr>
            <p:cNvPr id="21" name="Line 47">
              <a:extLst>
                <a:ext uri="{FF2B5EF4-FFF2-40B4-BE49-F238E27FC236}">
                  <a16:creationId xmlns:a16="http://schemas.microsoft.com/office/drawing/2014/main" id="{10FCC19B-6B1B-4C9E-A091-9D36F2C6808F}"/>
                </a:ext>
              </a:extLst>
            </p:cNvPr>
            <p:cNvSpPr>
              <a:spLocks noChangeShapeType="1"/>
            </p:cNvSpPr>
            <p:nvPr/>
          </p:nvSpPr>
          <p:spPr bwMode="auto">
            <a:xfrm flipH="1">
              <a:off x="2883" y="3329"/>
              <a:ext cx="47" cy="9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lIns="18000" tIns="10800" rIns="18000" bIns="10800">
              <a:spAutoFit/>
            </a:bodyPr>
            <a:lstStyle/>
            <a:p>
              <a:endParaRPr lang="zh-CN" altLang="en-US"/>
            </a:p>
          </p:txBody>
        </p:sp>
        <p:sp>
          <p:nvSpPr>
            <p:cNvPr id="22" name="Line 48">
              <a:extLst>
                <a:ext uri="{FF2B5EF4-FFF2-40B4-BE49-F238E27FC236}">
                  <a16:creationId xmlns:a16="http://schemas.microsoft.com/office/drawing/2014/main" id="{AC71592E-A62F-4032-BD47-A21B1C009FC1}"/>
                </a:ext>
              </a:extLst>
            </p:cNvPr>
            <p:cNvSpPr>
              <a:spLocks noChangeShapeType="1"/>
            </p:cNvSpPr>
            <p:nvPr/>
          </p:nvSpPr>
          <p:spPr bwMode="auto">
            <a:xfrm>
              <a:off x="2807" y="3118"/>
              <a:ext cx="91" cy="46"/>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lIns="18000" tIns="10800" rIns="18000" bIns="10800">
              <a:spAutoFit/>
            </a:bodyPr>
            <a:lstStyle/>
            <a:p>
              <a:endParaRPr lang="zh-CN" altLang="en-US"/>
            </a:p>
          </p:txBody>
        </p:sp>
        <p:sp>
          <p:nvSpPr>
            <p:cNvPr id="23" name="Oval 49">
              <a:extLst>
                <a:ext uri="{FF2B5EF4-FFF2-40B4-BE49-F238E27FC236}">
                  <a16:creationId xmlns:a16="http://schemas.microsoft.com/office/drawing/2014/main" id="{EBF3A5B1-62A7-4EE6-B220-F01EE8F33F04}"/>
                </a:ext>
              </a:extLst>
            </p:cNvPr>
            <p:cNvSpPr>
              <a:spLocks noChangeArrowheads="1"/>
            </p:cNvSpPr>
            <p:nvPr/>
          </p:nvSpPr>
          <p:spPr bwMode="auto">
            <a:xfrm>
              <a:off x="2880" y="3143"/>
              <a:ext cx="237" cy="176"/>
            </a:xfrm>
            <a:prstGeom prst="ellipse">
              <a:avLst/>
            </a:prstGeom>
            <a:noFill/>
            <a:ln w="28575" algn="ctr">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1800" b="1"/>
                <a:t>5</a:t>
              </a:r>
            </a:p>
          </p:txBody>
        </p:sp>
        <p:sp>
          <p:nvSpPr>
            <p:cNvPr id="24" name="Line 54">
              <a:extLst>
                <a:ext uri="{FF2B5EF4-FFF2-40B4-BE49-F238E27FC236}">
                  <a16:creationId xmlns:a16="http://schemas.microsoft.com/office/drawing/2014/main" id="{B7FC3809-95C2-4562-97A9-0CAEF795919E}"/>
                </a:ext>
              </a:extLst>
            </p:cNvPr>
            <p:cNvSpPr>
              <a:spLocks noChangeShapeType="1"/>
            </p:cNvSpPr>
            <p:nvPr/>
          </p:nvSpPr>
          <p:spPr bwMode="auto">
            <a:xfrm>
              <a:off x="2937" y="3574"/>
              <a:ext cx="91" cy="46"/>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lIns="18000" tIns="10800" rIns="18000" bIns="10800">
              <a:spAutoFit/>
            </a:bodyPr>
            <a:lstStyle/>
            <a:p>
              <a:endParaRPr lang="zh-CN" altLang="en-US"/>
            </a:p>
          </p:txBody>
        </p:sp>
        <p:sp>
          <p:nvSpPr>
            <p:cNvPr id="25" name="Oval 56">
              <a:extLst>
                <a:ext uri="{FF2B5EF4-FFF2-40B4-BE49-F238E27FC236}">
                  <a16:creationId xmlns:a16="http://schemas.microsoft.com/office/drawing/2014/main" id="{6B2DFBBE-4B7E-4A18-9FF5-799A6EB69061}"/>
                </a:ext>
              </a:extLst>
            </p:cNvPr>
            <p:cNvSpPr>
              <a:spLocks noChangeArrowheads="1"/>
            </p:cNvSpPr>
            <p:nvPr/>
          </p:nvSpPr>
          <p:spPr bwMode="auto">
            <a:xfrm>
              <a:off x="2058" y="3050"/>
              <a:ext cx="237" cy="176"/>
            </a:xfrm>
            <a:prstGeom prst="ellipse">
              <a:avLst/>
            </a:prstGeom>
            <a:noFill/>
            <a:ln w="28575" algn="ctr">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1800" b="1"/>
                <a:t>3</a:t>
              </a:r>
            </a:p>
          </p:txBody>
        </p:sp>
        <p:sp>
          <p:nvSpPr>
            <p:cNvPr id="26" name="Oval 57">
              <a:extLst>
                <a:ext uri="{FF2B5EF4-FFF2-40B4-BE49-F238E27FC236}">
                  <a16:creationId xmlns:a16="http://schemas.microsoft.com/office/drawing/2014/main" id="{104E050A-2449-4E31-86F2-9507A00E1C9A}"/>
                </a:ext>
              </a:extLst>
            </p:cNvPr>
            <p:cNvSpPr>
              <a:spLocks noChangeArrowheads="1"/>
            </p:cNvSpPr>
            <p:nvPr/>
          </p:nvSpPr>
          <p:spPr bwMode="auto">
            <a:xfrm>
              <a:off x="3016" y="3583"/>
              <a:ext cx="237" cy="176"/>
            </a:xfrm>
            <a:prstGeom prst="ellipse">
              <a:avLst/>
            </a:prstGeom>
            <a:noFill/>
            <a:ln w="28575" algn="ctr">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1800" b="1"/>
                <a:t>7</a:t>
              </a:r>
            </a:p>
          </p:txBody>
        </p:sp>
      </p:grpSp>
    </p:spTree>
    <p:extLst>
      <p:ext uri="{BB962C8B-B14F-4D97-AF65-F5344CB8AC3E}">
        <p14:creationId xmlns:p14="http://schemas.microsoft.com/office/powerpoint/2010/main" val="1940622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51204" name="Rectangle 3">
            <a:extLst>
              <a:ext uri="{FF2B5EF4-FFF2-40B4-BE49-F238E27FC236}">
                <a16:creationId xmlns:a16="http://schemas.microsoft.com/office/drawing/2014/main" id="{43C9B918-703E-4F58-A664-7E6936933584}"/>
              </a:ext>
            </a:extLst>
          </p:cNvPr>
          <p:cNvSpPr>
            <a:spLocks noGrp="1" noChangeArrowheads="1"/>
          </p:cNvSpPr>
          <p:nvPr>
            <p:ph idx="1"/>
          </p:nvPr>
        </p:nvSpPr>
        <p:spPr>
          <a:xfrm>
            <a:off x="136525" y="1277193"/>
            <a:ext cx="8877300" cy="5464175"/>
          </a:xfrm>
          <a:noFill/>
        </p:spPr>
        <p:txBody>
          <a:bodyPr/>
          <a:lstStyle/>
          <a:p>
            <a:pPr marL="192088" indent="-192088">
              <a:spcBef>
                <a:spcPct val="0"/>
              </a:spcBef>
            </a:pP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二叉树的应用 </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哈夫曼树</a:t>
            </a:r>
            <a:endParaRPr lang="en-US" altLang="zh-CN" dirty="0">
              <a:latin typeface="Times New Roman" panose="02020603050405020304" pitchFamily="18" charset="0"/>
              <a:ea typeface="华文中宋" panose="02010600040101010101" pitchFamily="2" charset="-122"/>
              <a:cs typeface="Times New Roman" panose="02020603050405020304" pitchFamily="18" charset="0"/>
            </a:endParaRPr>
          </a:p>
          <a:p>
            <a:pPr marL="860425" lvl="1">
              <a:spcBef>
                <a:spcPct val="0"/>
              </a:spcBef>
            </a:pP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基本概念：</a:t>
            </a:r>
          </a:p>
          <a:p>
            <a:pPr marL="1279525" lvl="2">
              <a:spcBef>
                <a:spcPct val="0"/>
              </a:spcBef>
            </a:pPr>
            <a:r>
              <a:rPr lang="zh-CN" altLang="en-US"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权</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：就是“加权平均</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中的权。</a:t>
            </a:r>
          </a:p>
          <a:p>
            <a:pPr marL="1279525" lvl="2">
              <a:spcBef>
                <a:spcPct val="0"/>
              </a:spcBef>
            </a:pPr>
            <a:r>
              <a:rPr lang="zh-CN" altLang="en-US"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带权路径长度</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：带权结点到根结点之间的路径与权值的乘积。</a:t>
            </a:r>
          </a:p>
          <a:p>
            <a:pPr marL="1279525" lvl="2">
              <a:spcBef>
                <a:spcPct val="0"/>
              </a:spcBef>
            </a:pPr>
            <a:r>
              <a:rPr lang="zh-CN" altLang="en-US"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树的带权路径长度</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：树中</a:t>
            </a:r>
            <a:r>
              <a:rPr lang="zh-CN" altLang="en-US"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叶子结点</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的带权路径长度之和。用</a:t>
            </a:r>
            <a:r>
              <a:rPr lang="en-US" altLang="zh-CN" i="1" dirty="0">
                <a:latin typeface="Times New Roman" panose="02020603050405020304" pitchFamily="18" charset="0"/>
                <a:ea typeface="华文中宋" panose="02010600040101010101" pitchFamily="2" charset="-122"/>
                <a:cs typeface="Times New Roman" panose="02020603050405020304" pitchFamily="18" charset="0"/>
              </a:rPr>
              <a:t>WPL</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表示。</a:t>
            </a:r>
          </a:p>
          <a:p>
            <a:pPr marL="1698625" lvl="3">
              <a:spcBef>
                <a:spcPct val="0"/>
              </a:spcBef>
            </a:pPr>
            <a:endParaRPr lang="zh-CN" altLang="en-US" dirty="0">
              <a:latin typeface="Times New Roman" panose="02020603050405020304" pitchFamily="18" charset="0"/>
              <a:ea typeface="华文中宋" panose="02010600040101010101" pitchFamily="2" charset="-122"/>
              <a:cs typeface="Times New Roman" panose="02020603050405020304" pitchFamily="18" charset="0"/>
            </a:endParaRPr>
          </a:p>
          <a:p>
            <a:pPr marL="1698625" lvl="3">
              <a:spcBef>
                <a:spcPct val="0"/>
              </a:spcBef>
            </a:pP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 </a:t>
            </a:r>
          </a:p>
          <a:p>
            <a:pPr marL="1698625" lvl="3">
              <a:spcBef>
                <a:spcPct val="0"/>
              </a:spcBef>
            </a:pPr>
            <a:endParaRPr lang="zh-CN" altLang="en-US" dirty="0">
              <a:latin typeface="Times New Roman" panose="02020603050405020304" pitchFamily="18" charset="0"/>
              <a:ea typeface="华文中宋" panose="02010600040101010101" pitchFamily="2" charset="-122"/>
              <a:cs typeface="Times New Roman" panose="02020603050405020304" pitchFamily="18" charset="0"/>
            </a:endParaRPr>
          </a:p>
          <a:p>
            <a:pPr marL="1279525" lvl="2"/>
            <a:r>
              <a:rPr lang="zh-CN" altLang="en-US" dirty="0">
                <a:latin typeface="Times New Roman" panose="02020603050405020304" pitchFamily="18" charset="0"/>
                <a:ea typeface="华文中宋" panose="02010600040101010101" pitchFamily="2" charset="-122"/>
                <a:cs typeface="Times New Roman" panose="02020603050405020304" pitchFamily="18" charset="0"/>
              </a:rPr>
              <a:t>哈夫曼树的定义：以 </a:t>
            </a:r>
            <a:r>
              <a:rPr lang="en-US" altLang="zh-CN" i="1" dirty="0">
                <a:latin typeface="Times New Roman" panose="02020603050405020304" pitchFamily="18" charset="0"/>
                <a:ea typeface="华文中宋" panose="02010600040101010101" pitchFamily="2" charset="-122"/>
                <a:cs typeface="Times New Roman" panose="02020603050405020304" pitchFamily="18" charset="0"/>
              </a:rPr>
              <a:t>n</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个带权值 </a:t>
            </a:r>
            <a:r>
              <a:rPr lang="en-US" altLang="zh-CN" i="1" dirty="0" err="1">
                <a:latin typeface="Times New Roman" panose="02020603050405020304" pitchFamily="18" charset="0"/>
                <a:ea typeface="华文中宋" panose="02010600040101010101" pitchFamily="2" charset="-122"/>
                <a:cs typeface="Times New Roman" panose="02020603050405020304" pitchFamily="18" charset="0"/>
              </a:rPr>
              <a:t>w</a:t>
            </a:r>
            <a:r>
              <a:rPr lang="en-US" altLang="zh-CN" i="1" baseline="-25000" dirty="0" err="1">
                <a:latin typeface="Times New Roman" panose="02020603050405020304" pitchFamily="18" charset="0"/>
                <a:ea typeface="华文中宋" panose="02010600040101010101" pitchFamily="2" charset="-122"/>
                <a:cs typeface="Times New Roman" panose="02020603050405020304" pitchFamily="18" charset="0"/>
              </a:rPr>
              <a:t>i</a:t>
            </a:r>
            <a:r>
              <a:rPr lang="en-US" altLang="zh-CN" i="1" baseline="-25000"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dirty="0" err="1">
                <a:latin typeface="Times New Roman" panose="02020603050405020304" pitchFamily="18" charset="0"/>
                <a:ea typeface="华文中宋" panose="02010600040101010101" pitchFamily="2" charset="-122"/>
                <a:cs typeface="Times New Roman" panose="02020603050405020304" pitchFamily="18" charset="0"/>
              </a:rPr>
              <a:t>i</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 =1,2,…,</a:t>
            </a:r>
            <a:r>
              <a:rPr lang="en-US" altLang="zh-CN" i="1" dirty="0">
                <a:latin typeface="Times New Roman" panose="02020603050405020304" pitchFamily="18" charset="0"/>
                <a:ea typeface="华文中宋" panose="02010600040101010101" pitchFamily="2" charset="-122"/>
                <a:cs typeface="Times New Roman" panose="02020603050405020304" pitchFamily="18" charset="0"/>
              </a:rPr>
              <a:t>n</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的结点</a:t>
            </a:r>
            <a:r>
              <a:rPr lang="zh-CN" altLang="en-US"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为</a:t>
            </a:r>
            <a:r>
              <a:rPr lang="zh-CN" altLang="en-US"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叶子结点</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的所有二叉树中，</a:t>
            </a:r>
            <a:r>
              <a:rPr lang="zh-CN" altLang="en-US"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带权路径长度 </a:t>
            </a:r>
            <a:r>
              <a:rPr lang="en-US" altLang="zh-CN" i="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WPL </a:t>
            </a:r>
            <a:r>
              <a:rPr lang="zh-CN" altLang="en-US"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最小的树</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称为哈夫曼树或最优二叉树。</a:t>
            </a:r>
          </a:p>
        </p:txBody>
      </p:sp>
      <p:sp>
        <p:nvSpPr>
          <p:cNvPr id="51202" name="灯片编号占位符 5">
            <a:extLst>
              <a:ext uri="{FF2B5EF4-FFF2-40B4-BE49-F238E27FC236}">
                <a16:creationId xmlns:a16="http://schemas.microsoft.com/office/drawing/2014/main" id="{629AC7D0-F3A1-4887-A2C5-6A948EA049B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B4CED56B-3239-4BC6-B78C-6B22B259E5B6}" type="slidenum">
              <a:rPr lang="zh-CN" altLang="en-US">
                <a:solidFill>
                  <a:schemeClr val="bg2"/>
                </a:solidFill>
                <a:latin typeface="Arial" panose="020B0604020202020204" pitchFamily="34" charset="0"/>
              </a:rPr>
              <a:pPr/>
              <a:t>23</a:t>
            </a:fld>
            <a:endParaRPr lang="en-US" altLang="zh-CN">
              <a:solidFill>
                <a:schemeClr val="bg2"/>
              </a:solidFill>
            </a:endParaRPr>
          </a:p>
        </p:txBody>
      </p:sp>
      <p:graphicFrame>
        <p:nvGraphicFramePr>
          <p:cNvPr id="51205" name="Object 19">
            <a:extLst>
              <a:ext uri="{FF2B5EF4-FFF2-40B4-BE49-F238E27FC236}">
                <a16:creationId xmlns:a16="http://schemas.microsoft.com/office/drawing/2014/main" id="{7E0ED35A-9E45-4853-B106-11E4B01B9FD9}"/>
              </a:ext>
            </a:extLst>
          </p:cNvPr>
          <p:cNvGraphicFramePr>
            <a:graphicFrameLocks noChangeAspect="1"/>
          </p:cNvGraphicFramePr>
          <p:nvPr>
            <p:extLst>
              <p:ext uri="{D42A27DB-BD31-4B8C-83A1-F6EECF244321}">
                <p14:modId xmlns:p14="http://schemas.microsoft.com/office/powerpoint/2010/main" val="3269705116"/>
              </p:ext>
            </p:extLst>
          </p:nvPr>
        </p:nvGraphicFramePr>
        <p:xfrm>
          <a:off x="1933575" y="4077072"/>
          <a:ext cx="5203825" cy="790575"/>
        </p:xfrm>
        <a:graphic>
          <a:graphicData uri="http://schemas.openxmlformats.org/presentationml/2006/ole">
            <mc:AlternateContent xmlns:mc="http://schemas.openxmlformats.org/markup-compatibility/2006">
              <mc:Choice xmlns:v="urn:schemas-microsoft-com:vml" Requires="v">
                <p:oleObj spid="_x0000_s2093" name="Equation" r:id="rId4" imgW="2723990" imgH="409561" progId="Equation.DSMT4">
                  <p:embed/>
                </p:oleObj>
              </mc:Choice>
              <mc:Fallback>
                <p:oleObj name="Equation" r:id="rId4" imgW="2723990" imgH="409561" progId="Equation.DSMT4">
                  <p:embed/>
                  <p:pic>
                    <p:nvPicPr>
                      <p:cNvPr id="0" name="Object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3575" y="4077072"/>
                        <a:ext cx="5203825"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Rectangle 2">
            <a:extLst>
              <a:ext uri="{FF2B5EF4-FFF2-40B4-BE49-F238E27FC236}">
                <a16:creationId xmlns:a16="http://schemas.microsoft.com/office/drawing/2014/main" id="{227EE9B8-9D9A-416B-84CC-EDD53729CD2C}"/>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3.5</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树与二叉树</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5">
            <a:extLst>
              <a:ext uri="{FF2B5EF4-FFF2-40B4-BE49-F238E27FC236}">
                <a16:creationId xmlns:a16="http://schemas.microsoft.com/office/drawing/2014/main" id="{E4BBD6A4-B7D1-4083-B3F0-0EB8C470B6D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4950AE05-9399-4363-BDB4-CAC33526C2BC}" type="slidenum">
              <a:rPr lang="zh-CN" altLang="en-US">
                <a:solidFill>
                  <a:schemeClr val="bg2"/>
                </a:solidFill>
                <a:latin typeface="Arial" panose="020B0604020202020204" pitchFamily="34" charset="0"/>
              </a:rPr>
              <a:pPr/>
              <a:t>24</a:t>
            </a:fld>
            <a:endParaRPr lang="en-US" altLang="zh-CN">
              <a:solidFill>
                <a:schemeClr val="bg2"/>
              </a:solidFill>
            </a:endParaRPr>
          </a:p>
        </p:txBody>
      </p:sp>
      <p:sp>
        <p:nvSpPr>
          <p:cNvPr id="8" name="Rectangle 2">
            <a:extLst>
              <a:ext uri="{FF2B5EF4-FFF2-40B4-BE49-F238E27FC236}">
                <a16:creationId xmlns:a16="http://schemas.microsoft.com/office/drawing/2014/main" id="{3D20CED9-8C09-44E9-8D5E-F77512CFC9EC}"/>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3.5</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树与二叉树</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
        <p:nvSpPr>
          <p:cNvPr id="5" name="Rectangle 3">
            <a:extLst>
              <a:ext uri="{FF2B5EF4-FFF2-40B4-BE49-F238E27FC236}">
                <a16:creationId xmlns:a16="http://schemas.microsoft.com/office/drawing/2014/main" id="{2F8A9767-A468-44CA-9B2E-E58409BEFE3C}"/>
              </a:ext>
            </a:extLst>
          </p:cNvPr>
          <p:cNvSpPr txBox="1">
            <a:spLocks noChangeArrowheads="1"/>
          </p:cNvSpPr>
          <p:nvPr/>
        </p:nvSpPr>
        <p:spPr bwMode="auto">
          <a:xfrm>
            <a:off x="144463" y="1119014"/>
            <a:ext cx="8785225" cy="569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92088" indent="-192088">
              <a:lnSpc>
                <a:spcPct val="90000"/>
              </a:lnSpc>
            </a:pP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二叉树的应用 </a:t>
            </a: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哈夫曼树</a:t>
            </a:r>
            <a:endParaRPr lang="en-US" altLang="zh-CN" sz="2800" dirty="0">
              <a:latin typeface="Times New Roman" panose="02020603050405020304" pitchFamily="18" charset="0"/>
              <a:ea typeface="华文中宋" panose="02010600040101010101" pitchFamily="2" charset="-122"/>
              <a:cs typeface="Times New Roman" panose="02020603050405020304" pitchFamily="18" charset="0"/>
            </a:endParaRPr>
          </a:p>
          <a:p>
            <a:pPr marL="860425" lvl="1">
              <a:lnSpc>
                <a:spcPct val="90000"/>
              </a:lnSpc>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例如：图示的三棵树中，</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(c)</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为哈夫曼树。</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endParaRPr>
          </a:p>
          <a:p>
            <a:pPr marL="1279525" lvl="2">
              <a:lnSpc>
                <a:spcPct val="90000"/>
              </a:lnSpc>
            </a:pPr>
            <a:endParaRPr lang="zh-CN" altLang="en-US" sz="2000" dirty="0">
              <a:latin typeface="Times New Roman" panose="02020603050405020304" pitchFamily="18" charset="0"/>
              <a:ea typeface="华文中宋" panose="02010600040101010101" pitchFamily="2" charset="-122"/>
              <a:cs typeface="Times New Roman" panose="02020603050405020304" pitchFamily="18" charset="0"/>
            </a:endParaRPr>
          </a:p>
          <a:p>
            <a:pPr marL="1279525" lvl="2">
              <a:lnSpc>
                <a:spcPct val="90000"/>
              </a:lnSpc>
            </a:pPr>
            <a:endParaRPr lang="zh-CN" altLang="en-US" sz="2000" dirty="0">
              <a:latin typeface="Times New Roman" panose="02020603050405020304" pitchFamily="18" charset="0"/>
              <a:ea typeface="华文中宋" panose="02010600040101010101" pitchFamily="2" charset="-122"/>
              <a:cs typeface="Times New Roman" panose="02020603050405020304" pitchFamily="18" charset="0"/>
            </a:endParaRPr>
          </a:p>
          <a:p>
            <a:pPr marL="1279525" lvl="2">
              <a:lnSpc>
                <a:spcPct val="90000"/>
              </a:lnSpc>
            </a:pPr>
            <a:endParaRPr lang="zh-CN" altLang="en-US" sz="2000" dirty="0">
              <a:latin typeface="Times New Roman" panose="02020603050405020304" pitchFamily="18" charset="0"/>
              <a:ea typeface="华文中宋" panose="02010600040101010101" pitchFamily="2" charset="-122"/>
              <a:cs typeface="Times New Roman" panose="02020603050405020304" pitchFamily="18" charset="0"/>
            </a:endParaRPr>
          </a:p>
          <a:p>
            <a:pPr marL="1279525" lvl="2">
              <a:lnSpc>
                <a:spcPct val="90000"/>
              </a:lnSpc>
            </a:pPr>
            <a:endParaRPr lang="zh-CN" altLang="en-US" sz="2000" dirty="0">
              <a:latin typeface="Times New Roman" panose="02020603050405020304" pitchFamily="18" charset="0"/>
              <a:ea typeface="华文中宋" panose="02010600040101010101" pitchFamily="2" charset="-122"/>
              <a:cs typeface="Times New Roman" panose="02020603050405020304" pitchFamily="18" charset="0"/>
            </a:endParaRPr>
          </a:p>
          <a:p>
            <a:pPr marL="1279525" lvl="2">
              <a:lnSpc>
                <a:spcPct val="90000"/>
              </a:lnSpc>
            </a:pPr>
            <a:endParaRPr lang="zh-CN" altLang="en-US" sz="2000" dirty="0">
              <a:latin typeface="Times New Roman" panose="02020603050405020304" pitchFamily="18" charset="0"/>
              <a:ea typeface="华文中宋" panose="02010600040101010101" pitchFamily="2" charset="-122"/>
              <a:cs typeface="Times New Roman" panose="02020603050405020304" pitchFamily="18" charset="0"/>
            </a:endParaRPr>
          </a:p>
          <a:p>
            <a:pPr marL="1279525" lvl="2">
              <a:lnSpc>
                <a:spcPct val="90000"/>
              </a:lnSpc>
            </a:pPr>
            <a:endParaRPr lang="zh-CN" altLang="en-US" sz="2000" dirty="0">
              <a:latin typeface="Times New Roman" panose="02020603050405020304" pitchFamily="18" charset="0"/>
              <a:ea typeface="华文中宋" panose="02010600040101010101" pitchFamily="2" charset="-122"/>
              <a:cs typeface="Times New Roman" panose="02020603050405020304" pitchFamily="18" charset="0"/>
            </a:endParaRPr>
          </a:p>
          <a:p>
            <a:pPr marL="1279525" lvl="2">
              <a:lnSpc>
                <a:spcPct val="90000"/>
              </a:lnSpc>
            </a:pPr>
            <a:endParaRPr lang="zh-CN" altLang="en-US" sz="2000" dirty="0">
              <a:latin typeface="Times New Roman" panose="02020603050405020304" pitchFamily="18" charset="0"/>
              <a:ea typeface="华文中宋" panose="02010600040101010101" pitchFamily="2" charset="-122"/>
              <a:cs typeface="Times New Roman" panose="02020603050405020304" pitchFamily="18" charset="0"/>
            </a:endParaRPr>
          </a:p>
          <a:p>
            <a:pPr marL="1279525" lvl="2">
              <a:lnSpc>
                <a:spcPct val="90000"/>
              </a:lnSpc>
            </a:pPr>
            <a:endParaRPr lang="zh-CN" altLang="en-US" sz="2000" dirty="0">
              <a:latin typeface="Times New Roman" panose="02020603050405020304" pitchFamily="18" charset="0"/>
              <a:ea typeface="华文中宋" panose="02010600040101010101" pitchFamily="2" charset="-122"/>
              <a:cs typeface="Times New Roman" panose="02020603050405020304" pitchFamily="18" charset="0"/>
            </a:endParaRPr>
          </a:p>
          <a:p>
            <a:pPr marL="860425" lvl="1">
              <a:lnSpc>
                <a:spcPct val="90000"/>
              </a:lnSpc>
              <a:buFontTx/>
              <a:buNone/>
            </a:pP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(a) </a:t>
            </a:r>
            <a:r>
              <a:rPr lang="en-US" altLang="zh-CN" sz="2400" i="1" dirty="0">
                <a:latin typeface="Times New Roman" panose="02020603050405020304" pitchFamily="18" charset="0"/>
                <a:ea typeface="华文中宋" panose="02010600040101010101" pitchFamily="2" charset="-122"/>
                <a:cs typeface="Times New Roman" panose="02020603050405020304" pitchFamily="18" charset="0"/>
              </a:rPr>
              <a:t>WPL</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=7*2+5*2+2*2+4*2=36    </a:t>
            </a:r>
            <a:r>
              <a:rPr lang="en-US" altLang="zh-CN" sz="2400" i="1" dirty="0">
                <a:latin typeface="Times New Roman" panose="02020603050405020304" pitchFamily="18" charset="0"/>
                <a:ea typeface="华文中宋" panose="02010600040101010101" pitchFamily="2" charset="-122"/>
                <a:cs typeface="Times New Roman" panose="02020603050405020304" pitchFamily="18" charset="0"/>
              </a:rPr>
              <a:t>PL</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=0+1+1+2+2+2+2=10</a:t>
            </a:r>
          </a:p>
          <a:p>
            <a:pPr marL="860425" lvl="1">
              <a:lnSpc>
                <a:spcPct val="90000"/>
              </a:lnSpc>
              <a:buFontTx/>
              <a:buNone/>
            </a:pP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(b) </a:t>
            </a:r>
            <a:r>
              <a:rPr lang="en-US" altLang="zh-CN" sz="2400" i="1" dirty="0">
                <a:latin typeface="Times New Roman" panose="02020603050405020304" pitchFamily="18" charset="0"/>
                <a:ea typeface="华文中宋" panose="02010600040101010101" pitchFamily="2" charset="-122"/>
                <a:cs typeface="Times New Roman" panose="02020603050405020304" pitchFamily="18" charset="0"/>
              </a:rPr>
              <a:t>WPL</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=7*3+5*3+2*1+4*2=46    </a:t>
            </a:r>
            <a:r>
              <a:rPr lang="en-US" altLang="zh-CN" sz="2400" i="1" dirty="0">
                <a:latin typeface="Times New Roman" panose="02020603050405020304" pitchFamily="18" charset="0"/>
                <a:ea typeface="华文中宋" panose="02010600040101010101" pitchFamily="2" charset="-122"/>
                <a:cs typeface="Times New Roman" panose="02020603050405020304" pitchFamily="18" charset="0"/>
              </a:rPr>
              <a:t>PL</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=0+1+1+2+2+3+3=12</a:t>
            </a:r>
          </a:p>
          <a:p>
            <a:pPr marL="860425" lvl="1">
              <a:lnSpc>
                <a:spcPct val="90000"/>
              </a:lnSpc>
              <a:buFontTx/>
              <a:buNone/>
            </a:pP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(c) </a:t>
            </a:r>
            <a:r>
              <a:rPr lang="en-US" altLang="zh-CN" sz="2400" i="1" dirty="0">
                <a:latin typeface="Times New Roman" panose="02020603050405020304" pitchFamily="18" charset="0"/>
                <a:ea typeface="华文中宋" panose="02010600040101010101" pitchFamily="2" charset="-122"/>
                <a:cs typeface="Times New Roman" panose="02020603050405020304" pitchFamily="18" charset="0"/>
              </a:rPr>
              <a:t>WPL</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=7*1+5*2+2*3+4*3=35    </a:t>
            </a:r>
            <a:r>
              <a:rPr lang="en-US" altLang="zh-CN" sz="2400" i="1" dirty="0">
                <a:latin typeface="Times New Roman" panose="02020603050405020304" pitchFamily="18" charset="0"/>
                <a:ea typeface="华文中宋" panose="02010600040101010101" pitchFamily="2" charset="-122"/>
                <a:cs typeface="Times New Roman" panose="02020603050405020304" pitchFamily="18" charset="0"/>
              </a:rPr>
              <a:t>PL</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=0+1+1+2+2+3+3=12</a:t>
            </a:r>
          </a:p>
          <a:p>
            <a:pPr marL="860425" lvl="1">
              <a:lnSpc>
                <a:spcPct val="90000"/>
              </a:lnSpc>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带权路径长度最小的不是完全二叉树，</a:t>
            </a:r>
            <a:r>
              <a:rPr lang="zh-CN" altLang="en-US" sz="2400"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而是权越大的叶子离根越近的二叉树</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a:t>
            </a:r>
          </a:p>
        </p:txBody>
      </p:sp>
      <p:sp>
        <p:nvSpPr>
          <p:cNvPr id="6" name="灯片编号占位符 7">
            <a:extLst>
              <a:ext uri="{FF2B5EF4-FFF2-40B4-BE49-F238E27FC236}">
                <a16:creationId xmlns:a16="http://schemas.microsoft.com/office/drawing/2014/main" id="{12B1E4FF-7033-49B0-81B0-F7B3A6162AAE}"/>
              </a:ext>
            </a:extLst>
          </p:cNvPr>
          <p:cNvSpPr txBox="1">
            <a:spLocks/>
          </p:cNvSpPr>
          <p:nvPr/>
        </p:nvSpPr>
        <p:spPr>
          <a:xfrm>
            <a:off x="6553200" y="6356350"/>
            <a:ext cx="2133600"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zh-CN"/>
            </a:defPPr>
            <a:lvl1pPr algn="r" rtl="0" eaLnBrk="1" fontAlgn="base" hangingPunct="1">
              <a:spcBef>
                <a:spcPct val="0"/>
              </a:spcBef>
              <a:spcAft>
                <a:spcPct val="0"/>
              </a:spcAft>
              <a:defRPr sz="1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eaLnBrk="0" fontAlgn="base" hangingPunct="0">
              <a:spcBef>
                <a:spcPct val="0"/>
              </a:spcBef>
              <a:spcAft>
                <a:spcPct val="0"/>
              </a:spcAft>
              <a:defRPr sz="1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eaLnBrk="0" fontAlgn="base" hangingPunct="0">
              <a:spcBef>
                <a:spcPct val="0"/>
              </a:spcBef>
              <a:spcAft>
                <a:spcPct val="0"/>
              </a:spcAft>
              <a:defRPr sz="1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eaLnBrk="0" fontAlgn="base" hangingPunct="0">
              <a:spcBef>
                <a:spcPct val="0"/>
              </a:spcBef>
              <a:spcAft>
                <a:spcPct val="0"/>
              </a:spcAft>
              <a:defRPr sz="1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eaLnBrk="0" fontAlgn="base" hangingPunct="0">
              <a:spcBef>
                <a:spcPct val="0"/>
              </a:spcBef>
              <a:spcAft>
                <a:spcPct val="0"/>
              </a:spcAft>
              <a:defRPr sz="1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sz="1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sz="1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sz="1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sz="1400" kern="1200">
                <a:solidFill>
                  <a:schemeClr val="tx1"/>
                </a:solidFill>
                <a:latin typeface="Times New Roman" panose="02020603050405020304" pitchFamily="18" charset="0"/>
                <a:ea typeface="宋体" panose="02010600030101010101" pitchFamily="2" charset="-122"/>
                <a:cs typeface="+mn-cs"/>
              </a:defRPr>
            </a:lvl9pPr>
          </a:lstStyle>
          <a:p>
            <a:fld id="{2F916DD3-404D-4CAC-8140-0F5A9101EC3C}" type="slidenum">
              <a:rPr lang="zh-CN" altLang="en-US" smtClean="0">
                <a:solidFill>
                  <a:schemeClr val="bg2"/>
                </a:solidFill>
                <a:latin typeface="Arial" panose="020B0604020202020204" pitchFamily="34" charset="0"/>
              </a:rPr>
              <a:pPr/>
              <a:t>24</a:t>
            </a:fld>
            <a:endParaRPr lang="en-US" altLang="zh-CN">
              <a:solidFill>
                <a:schemeClr val="bg2"/>
              </a:solidFill>
            </a:endParaRPr>
          </a:p>
        </p:txBody>
      </p:sp>
      <p:pic>
        <p:nvPicPr>
          <p:cNvPr id="7" name="Picture 23" descr="Snap12">
            <a:extLst>
              <a:ext uri="{FF2B5EF4-FFF2-40B4-BE49-F238E27FC236}">
                <a16:creationId xmlns:a16="http://schemas.microsoft.com/office/drawing/2014/main" id="{65A5B864-51AD-4A08-98A0-3FAC5CF43F6A}"/>
              </a:ext>
            </a:extLst>
          </p:cNvPr>
          <p:cNvPicPr>
            <a:picLocks noChangeAspect="1" noChangeArrowheads="1"/>
          </p:cNvPicPr>
          <p:nvPr/>
        </p:nvPicPr>
        <p:blipFill>
          <a:blip r:embed="rId2" cstate="print">
            <a:duotone>
              <a:prstClr val="black"/>
              <a:schemeClr val="accent1">
                <a:tint val="45000"/>
                <a:satMod val="400000"/>
              </a:schemeClr>
            </a:duotone>
            <a:lum contrast="94000"/>
            <a:extLst>
              <a:ext uri="{BEBA8EAE-BF5A-486C-A8C5-ECC9F3942E4B}">
                <a14:imgProps xmlns:a14="http://schemas.microsoft.com/office/drawing/2010/main">
                  <a14:imgLayer r:embed="rId3">
                    <a14:imgEffect>
                      <a14:saturation sat="0"/>
                    </a14:imgEffect>
                  </a14:imgLayer>
                </a14:imgProps>
              </a:ext>
            </a:extLst>
          </a:blip>
          <a:srcRect/>
          <a:stretch>
            <a:fillRect/>
          </a:stretch>
        </p:blipFill>
        <p:spPr bwMode="auto">
          <a:xfrm>
            <a:off x="1008063" y="1953369"/>
            <a:ext cx="7343775" cy="2771775"/>
          </a:xfrm>
          <a:prstGeom prst="rect">
            <a:avLst/>
          </a:prstGeom>
          <a:noFill/>
          <a:ln w="9525">
            <a:noFill/>
            <a:miter lim="800000"/>
            <a:headEnd/>
            <a:tailEnd/>
          </a:ln>
        </p:spPr>
      </p:pic>
    </p:spTree>
    <p:extLst>
      <p:ext uri="{BB962C8B-B14F-4D97-AF65-F5344CB8AC3E}">
        <p14:creationId xmlns:p14="http://schemas.microsoft.com/office/powerpoint/2010/main" val="2897863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5">
            <a:extLst>
              <a:ext uri="{FF2B5EF4-FFF2-40B4-BE49-F238E27FC236}">
                <a16:creationId xmlns:a16="http://schemas.microsoft.com/office/drawing/2014/main" id="{E4BBD6A4-B7D1-4083-B3F0-0EB8C470B6D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4950AE05-9399-4363-BDB4-CAC33526C2BC}" type="slidenum">
              <a:rPr lang="zh-CN" altLang="en-US">
                <a:solidFill>
                  <a:schemeClr val="bg2"/>
                </a:solidFill>
                <a:latin typeface="Arial" panose="020B0604020202020204" pitchFamily="34" charset="0"/>
              </a:rPr>
              <a:pPr/>
              <a:t>25</a:t>
            </a:fld>
            <a:endParaRPr lang="en-US" altLang="zh-CN">
              <a:solidFill>
                <a:schemeClr val="bg2"/>
              </a:solidFill>
            </a:endParaRPr>
          </a:p>
        </p:txBody>
      </p:sp>
      <p:sp>
        <p:nvSpPr>
          <p:cNvPr id="8" name="Rectangle 2">
            <a:extLst>
              <a:ext uri="{FF2B5EF4-FFF2-40B4-BE49-F238E27FC236}">
                <a16:creationId xmlns:a16="http://schemas.microsoft.com/office/drawing/2014/main" id="{3D20CED9-8C09-44E9-8D5E-F77512CFC9EC}"/>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3.5</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树与二叉树</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
        <p:nvSpPr>
          <p:cNvPr id="5" name="Rectangle 3">
            <a:extLst>
              <a:ext uri="{FF2B5EF4-FFF2-40B4-BE49-F238E27FC236}">
                <a16:creationId xmlns:a16="http://schemas.microsoft.com/office/drawing/2014/main" id="{697D4110-2F85-425B-B1C9-FAF0FA4D224A}"/>
              </a:ext>
            </a:extLst>
          </p:cNvPr>
          <p:cNvSpPr txBox="1">
            <a:spLocks noChangeArrowheads="1"/>
          </p:cNvSpPr>
          <p:nvPr/>
        </p:nvSpPr>
        <p:spPr bwMode="auto">
          <a:xfrm>
            <a:off x="179388" y="1281410"/>
            <a:ext cx="8964612" cy="358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92088" indent="-192088">
              <a:lnSpc>
                <a:spcPct val="90000"/>
              </a:lnSpc>
              <a:spcBef>
                <a:spcPct val="0"/>
              </a:spcBef>
              <a:defRPr/>
            </a:pP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二叉树的应用 </a:t>
            </a: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哈夫曼树</a:t>
            </a:r>
            <a:endParaRPr lang="en-US" altLang="zh-CN" sz="2800" dirty="0">
              <a:latin typeface="Times New Roman" panose="02020603050405020304" pitchFamily="18" charset="0"/>
              <a:ea typeface="华文中宋" panose="02010600040101010101" pitchFamily="2" charset="-122"/>
              <a:cs typeface="Times New Roman" panose="02020603050405020304" pitchFamily="18" charset="0"/>
            </a:endParaRPr>
          </a:p>
          <a:p>
            <a:pPr marL="860425" lvl="1">
              <a:lnSpc>
                <a:spcPct val="90000"/>
              </a:lnSpc>
              <a:spcBef>
                <a:spcPct val="0"/>
              </a:spcBef>
              <a:defRPr/>
            </a:pPr>
            <a:r>
              <a:rPr lang="zh-CN" altLang="en-US" sz="24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哈夫曼树的生成</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：以 </a:t>
            </a:r>
            <a:r>
              <a:rPr lang="en-US" altLang="zh-CN" sz="2400" i="1" dirty="0">
                <a:latin typeface="Times New Roman" panose="02020603050405020304" pitchFamily="18" charset="0"/>
                <a:ea typeface="华文中宋" panose="02010600040101010101" pitchFamily="2" charset="-122"/>
                <a:cs typeface="Times New Roman" panose="02020603050405020304" pitchFamily="18" charset="0"/>
              </a:rPr>
              <a:t>n </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个带权值 </a:t>
            </a:r>
            <a:r>
              <a:rPr lang="en-US" altLang="zh-CN" sz="2400" i="1" dirty="0" err="1">
                <a:latin typeface="Times New Roman" panose="02020603050405020304" pitchFamily="18" charset="0"/>
                <a:ea typeface="华文中宋" panose="02010600040101010101" pitchFamily="2" charset="-122"/>
                <a:cs typeface="Times New Roman" panose="02020603050405020304" pitchFamily="18" charset="0"/>
              </a:rPr>
              <a:t>w</a:t>
            </a:r>
            <a:r>
              <a:rPr lang="en-US" altLang="zh-CN" sz="2400" i="1" baseline="-25000" dirty="0" err="1">
                <a:latin typeface="Times New Roman" panose="02020603050405020304" pitchFamily="18" charset="0"/>
                <a:ea typeface="华文中宋" panose="02010600040101010101" pitchFamily="2" charset="-122"/>
                <a:cs typeface="Times New Roman" panose="02020603050405020304" pitchFamily="18" charset="0"/>
              </a:rPr>
              <a:t>i</a:t>
            </a:r>
            <a:r>
              <a:rPr lang="en-US" altLang="zh-CN" sz="2400" i="1" baseline="-25000"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400" baseline="-25000"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400" i="1" dirty="0" err="1">
                <a:latin typeface="Times New Roman" panose="02020603050405020304" pitchFamily="18" charset="0"/>
                <a:ea typeface="华文中宋"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 =1,2,…,</a:t>
            </a:r>
            <a:r>
              <a:rPr lang="en-US" altLang="zh-CN" sz="2400" i="1" dirty="0">
                <a:latin typeface="Times New Roman" panose="02020603050405020304" pitchFamily="18" charset="0"/>
                <a:ea typeface="华文中宋" panose="02010600040101010101" pitchFamily="2" charset="-122"/>
                <a:cs typeface="Times New Roman" panose="02020603050405020304" pitchFamily="18" charset="0"/>
              </a:rPr>
              <a:t>n</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的结点为叶子结点，构造一颗带权路径长度最小的树，哈夫曼（</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Huffman</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）最早给出了一个带有一般规律的算法</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哈夫曼算法。</a:t>
            </a:r>
          </a:p>
          <a:p>
            <a:pPr marL="860425" lvl="1">
              <a:lnSpc>
                <a:spcPct val="90000"/>
              </a:lnSpc>
              <a:spcBef>
                <a:spcPct val="0"/>
              </a:spcBef>
              <a:defRPr/>
            </a:pPr>
            <a:r>
              <a:rPr lang="zh-CN" altLang="en-US" sz="24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算法描述</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a:t>
            </a:r>
          </a:p>
          <a:p>
            <a:pPr marL="1279525" lvl="2">
              <a:lnSpc>
                <a:spcPct val="90000"/>
              </a:lnSpc>
              <a:spcBef>
                <a:spcPct val="0"/>
              </a:spcBef>
              <a:defRPr/>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据给定的 </a:t>
            </a:r>
            <a:r>
              <a:rPr lang="en-US" altLang="zh-CN" sz="2000" i="1" dirty="0">
                <a:latin typeface="Times New Roman" panose="02020603050405020304" pitchFamily="18" charset="0"/>
                <a:ea typeface="华文中宋" panose="02010600040101010101" pitchFamily="2" charset="-122"/>
                <a:cs typeface="Times New Roman" panose="02020603050405020304" pitchFamily="18" charset="0"/>
              </a:rPr>
              <a:t>n </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个带权值的结点，构造 </a:t>
            </a:r>
            <a:r>
              <a:rPr lang="en-US" altLang="zh-CN" sz="2000" i="1" dirty="0">
                <a:latin typeface="Times New Roman" panose="02020603050405020304" pitchFamily="18" charset="0"/>
                <a:ea typeface="华文中宋" panose="02010600040101010101" pitchFamily="2" charset="-122"/>
                <a:cs typeface="Times New Roman" panose="02020603050405020304" pitchFamily="18" charset="0"/>
              </a:rPr>
              <a:t>n </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棵带权值且只有根结点的二叉树的集合 </a:t>
            </a:r>
            <a:r>
              <a:rPr lang="en-US" altLang="zh-CN" sz="2000" i="1" dirty="0">
                <a:latin typeface="Times New Roman" panose="02020603050405020304" pitchFamily="18" charset="0"/>
                <a:ea typeface="华文中宋" panose="02010600040101010101" pitchFamily="2" charset="-122"/>
                <a:cs typeface="Times New Roman" panose="02020603050405020304" pitchFamily="18" charset="0"/>
              </a:rPr>
              <a:t>F</a:t>
            </a:r>
          </a:p>
          <a:p>
            <a:pPr marL="1279525" lvl="2">
              <a:lnSpc>
                <a:spcPct val="90000"/>
              </a:lnSpc>
              <a:spcBef>
                <a:spcPct val="0"/>
              </a:spcBef>
              <a:defRPr/>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选择根结点权值最小的两棵二叉树分别作为左右子树构造一棵新的二叉树，其根结点的权值为左右子树根结点</a:t>
            </a:r>
            <a:r>
              <a:rPr lang="zh-CN" altLang="en-US"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权值之和</a:t>
            </a:r>
          </a:p>
          <a:p>
            <a:pPr marL="1279525" lvl="2">
              <a:lnSpc>
                <a:spcPct val="90000"/>
              </a:lnSpc>
              <a:spcBef>
                <a:spcPct val="0"/>
              </a:spcBef>
              <a:defRPr/>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在 </a:t>
            </a:r>
            <a:r>
              <a:rPr lang="en-US" altLang="zh-CN" sz="2000" i="1" dirty="0">
                <a:latin typeface="Times New Roman" panose="02020603050405020304" pitchFamily="18" charset="0"/>
                <a:ea typeface="华文中宋" panose="02010600040101010101" pitchFamily="2" charset="-122"/>
                <a:cs typeface="Times New Roman" panose="02020603050405020304" pitchFamily="18" charset="0"/>
              </a:rPr>
              <a:t>F</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中，去掉原两棵根结点权值最小的树，加入新树</a:t>
            </a:r>
          </a:p>
          <a:p>
            <a:pPr marL="1279525" lvl="2">
              <a:lnSpc>
                <a:spcPct val="90000"/>
              </a:lnSpc>
              <a:spcBef>
                <a:spcPct val="0"/>
              </a:spcBef>
              <a:defRPr/>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重复上述两步，直至 </a:t>
            </a:r>
            <a:r>
              <a:rPr lang="en-US" altLang="zh-CN" sz="2000" i="1" dirty="0">
                <a:latin typeface="Times New Roman" panose="02020603050405020304" pitchFamily="18" charset="0"/>
                <a:ea typeface="华文中宋" panose="02010600040101010101" pitchFamily="2" charset="-122"/>
                <a:cs typeface="Times New Roman" panose="02020603050405020304" pitchFamily="18" charset="0"/>
              </a:rPr>
              <a:t>F</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中只有一棵树。</a:t>
            </a:r>
          </a:p>
        </p:txBody>
      </p:sp>
      <p:sp>
        <p:nvSpPr>
          <p:cNvPr id="6" name="灯片编号占位符 6">
            <a:extLst>
              <a:ext uri="{FF2B5EF4-FFF2-40B4-BE49-F238E27FC236}">
                <a16:creationId xmlns:a16="http://schemas.microsoft.com/office/drawing/2014/main" id="{35A85C0B-6919-4489-B923-84E96EFF3D06}"/>
              </a:ext>
            </a:extLst>
          </p:cNvPr>
          <p:cNvSpPr txBox="1">
            <a:spLocks/>
          </p:cNvSpPr>
          <p:nvPr/>
        </p:nvSpPr>
        <p:spPr>
          <a:xfrm>
            <a:off x="6553200" y="6356350"/>
            <a:ext cx="2133600"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zh-CN"/>
            </a:defPPr>
            <a:lvl1pPr algn="r" rtl="0" eaLnBrk="1" fontAlgn="base" hangingPunct="1">
              <a:spcBef>
                <a:spcPct val="0"/>
              </a:spcBef>
              <a:spcAft>
                <a:spcPct val="0"/>
              </a:spcAft>
              <a:defRPr sz="1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eaLnBrk="0" fontAlgn="base" hangingPunct="0">
              <a:spcBef>
                <a:spcPct val="0"/>
              </a:spcBef>
              <a:spcAft>
                <a:spcPct val="0"/>
              </a:spcAft>
              <a:defRPr sz="1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eaLnBrk="0" fontAlgn="base" hangingPunct="0">
              <a:spcBef>
                <a:spcPct val="0"/>
              </a:spcBef>
              <a:spcAft>
                <a:spcPct val="0"/>
              </a:spcAft>
              <a:defRPr sz="1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eaLnBrk="0" fontAlgn="base" hangingPunct="0">
              <a:spcBef>
                <a:spcPct val="0"/>
              </a:spcBef>
              <a:spcAft>
                <a:spcPct val="0"/>
              </a:spcAft>
              <a:defRPr sz="1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eaLnBrk="0" fontAlgn="base" hangingPunct="0">
              <a:spcBef>
                <a:spcPct val="0"/>
              </a:spcBef>
              <a:spcAft>
                <a:spcPct val="0"/>
              </a:spcAft>
              <a:defRPr sz="1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sz="1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sz="1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sz="1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sz="1400" kern="1200">
                <a:solidFill>
                  <a:schemeClr val="tx1"/>
                </a:solidFill>
                <a:latin typeface="Times New Roman" panose="02020603050405020304" pitchFamily="18" charset="0"/>
                <a:ea typeface="宋体" panose="02010600030101010101" pitchFamily="2" charset="-122"/>
                <a:cs typeface="+mn-cs"/>
              </a:defRPr>
            </a:lvl9pPr>
          </a:lstStyle>
          <a:p>
            <a:fld id="{5A09E709-B867-4F48-947A-3816EBBCF10A}" type="slidenum">
              <a:rPr lang="zh-CN" altLang="en-US" smtClean="0">
                <a:solidFill>
                  <a:schemeClr val="bg2"/>
                </a:solidFill>
                <a:latin typeface="Arial" panose="020B0604020202020204" pitchFamily="34" charset="0"/>
              </a:rPr>
              <a:pPr/>
              <a:t>25</a:t>
            </a:fld>
            <a:endParaRPr lang="en-US" altLang="zh-CN">
              <a:solidFill>
                <a:schemeClr val="bg2"/>
              </a:solidFill>
            </a:endParaRPr>
          </a:p>
        </p:txBody>
      </p:sp>
      <p:pic>
        <p:nvPicPr>
          <p:cNvPr id="7" name="Picture 6" descr="E:\temp\图片1.png">
            <a:extLst>
              <a:ext uri="{FF2B5EF4-FFF2-40B4-BE49-F238E27FC236}">
                <a16:creationId xmlns:a16="http://schemas.microsoft.com/office/drawing/2014/main" id="{E8EEDF65-758B-4657-B50C-3F568C80C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4669680"/>
            <a:ext cx="7546975" cy="20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12693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5">
            <a:extLst>
              <a:ext uri="{FF2B5EF4-FFF2-40B4-BE49-F238E27FC236}">
                <a16:creationId xmlns:a16="http://schemas.microsoft.com/office/drawing/2014/main" id="{E4BBD6A4-B7D1-4083-B3F0-0EB8C470B6D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4950AE05-9399-4363-BDB4-CAC33526C2BC}" type="slidenum">
              <a:rPr lang="zh-CN" altLang="en-US">
                <a:solidFill>
                  <a:schemeClr val="bg2"/>
                </a:solidFill>
                <a:latin typeface="Arial" panose="020B0604020202020204" pitchFamily="34" charset="0"/>
              </a:rPr>
              <a:pPr/>
              <a:t>26</a:t>
            </a:fld>
            <a:endParaRPr lang="en-US" altLang="zh-CN">
              <a:solidFill>
                <a:schemeClr val="bg2"/>
              </a:solidFill>
            </a:endParaRPr>
          </a:p>
        </p:txBody>
      </p:sp>
      <p:sp>
        <p:nvSpPr>
          <p:cNvPr id="8" name="Rectangle 2">
            <a:extLst>
              <a:ext uri="{FF2B5EF4-FFF2-40B4-BE49-F238E27FC236}">
                <a16:creationId xmlns:a16="http://schemas.microsoft.com/office/drawing/2014/main" id="{3D20CED9-8C09-44E9-8D5E-F77512CFC9EC}"/>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3.5</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树与二叉树</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
        <p:nvSpPr>
          <p:cNvPr id="5" name="Rectangle 3">
            <a:extLst>
              <a:ext uri="{FF2B5EF4-FFF2-40B4-BE49-F238E27FC236}">
                <a16:creationId xmlns:a16="http://schemas.microsoft.com/office/drawing/2014/main" id="{C1B25609-AC5C-49AB-9A5B-20A69A1ADFD9}"/>
              </a:ext>
            </a:extLst>
          </p:cNvPr>
          <p:cNvSpPr txBox="1">
            <a:spLocks noChangeArrowheads="1"/>
          </p:cNvSpPr>
          <p:nvPr/>
        </p:nvSpPr>
        <p:spPr bwMode="auto">
          <a:xfrm>
            <a:off x="114300" y="1328687"/>
            <a:ext cx="5076825" cy="570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92088" indent="-192088"/>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二叉树的应用 </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哈夫曼树</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endParaRPr>
          </a:p>
          <a:p>
            <a:pPr marL="860425" lvl="1"/>
            <a:r>
              <a:rPr lang="zh-CN" altLang="en-US"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最佳判定算法</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：在解决某些判定问题时，利用哈夫曼树可以得到最佳判定算法。</a:t>
            </a:r>
          </a:p>
          <a:p>
            <a:pPr marL="860425" lvl="1"/>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例如：将百分制成绩转化为五级分制。</a:t>
            </a:r>
          </a:p>
          <a:p>
            <a:pPr marL="1279525" lvl="2"/>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正常思维下的判定算法如图</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(a)</a:t>
            </a:r>
          </a:p>
          <a:p>
            <a:pPr marL="1279525" lvl="2"/>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以比例数为权值构造哈夫曼树所形成的判定算法如图</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(b)</a:t>
            </a:r>
          </a:p>
          <a:p>
            <a:pPr marL="1279525" lvl="2"/>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将两次比较改为一次比较，得到如图</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(c)</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所示的判定算法</a:t>
            </a:r>
          </a:p>
          <a:p>
            <a:pPr marL="860425" lvl="1"/>
            <a:r>
              <a:rPr lang="zh-CN" altLang="en-US" sz="2000"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平均比较次数</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：树的带权路径长度</a:t>
            </a:r>
          </a:p>
          <a:p>
            <a:pPr marL="860425" lvl="1">
              <a:buFontTx/>
              <a:buNone/>
            </a:pPr>
            <a:r>
              <a:rPr lang="en-US" altLang="zh-CN" sz="1600" dirty="0">
                <a:latin typeface="Times New Roman" panose="02020603050405020304" pitchFamily="18" charset="0"/>
                <a:ea typeface="华文中宋" panose="02010600040101010101" pitchFamily="2" charset="-122"/>
                <a:cs typeface="Times New Roman" panose="02020603050405020304" pitchFamily="18" charset="0"/>
              </a:rPr>
              <a:t>(a) WPL=.05*1+.15*2+.40*3+.30*4+.10*4=3.15</a:t>
            </a:r>
          </a:p>
          <a:p>
            <a:pPr marL="860425" lvl="1">
              <a:buFontTx/>
              <a:buNone/>
            </a:pPr>
            <a:r>
              <a:rPr lang="en-US" altLang="zh-CN" sz="1600" dirty="0">
                <a:latin typeface="Times New Roman" panose="02020603050405020304" pitchFamily="18" charset="0"/>
                <a:ea typeface="华文中宋" panose="02010600040101010101" pitchFamily="2" charset="-122"/>
                <a:cs typeface="Times New Roman" panose="02020603050405020304" pitchFamily="18" charset="0"/>
              </a:rPr>
              <a:t>(c) WPL=.05*3+.15*3+.40*2+.30*2+.10*2=2.2</a:t>
            </a:r>
          </a:p>
          <a:p>
            <a:pPr marL="860425" lvl="1">
              <a:buFontTx/>
              <a:buNone/>
            </a:pPr>
            <a:endParaRPr lang="en-US" altLang="zh-CN" sz="1600" dirty="0">
              <a:latin typeface="Times New Roman" panose="02020603050405020304" pitchFamily="18" charset="0"/>
              <a:ea typeface="华文中宋" panose="02010600040101010101" pitchFamily="2" charset="-122"/>
              <a:cs typeface="Times New Roman" panose="02020603050405020304" pitchFamily="18" charset="0"/>
            </a:endParaRPr>
          </a:p>
          <a:p>
            <a:pPr marL="860425" lvl="1">
              <a:buFontTx/>
              <a:buNone/>
            </a:pPr>
            <a:r>
              <a:rPr lang="en-US" altLang="zh-CN" sz="1600" dirty="0">
                <a:latin typeface="Times New Roman" panose="02020603050405020304" pitchFamily="18" charset="0"/>
                <a:ea typeface="华文中宋" panose="02010600040101010101" pitchFamily="2" charset="-122"/>
                <a:cs typeface="Times New Roman" panose="02020603050405020304" pitchFamily="18" charset="0"/>
              </a:rPr>
              <a:t>100</a:t>
            </a:r>
            <a:r>
              <a:rPr lang="zh-CN" altLang="en-US" sz="1600" dirty="0">
                <a:latin typeface="Times New Roman" panose="02020603050405020304" pitchFamily="18" charset="0"/>
                <a:ea typeface="华文中宋" panose="02010600040101010101" pitchFamily="2" charset="-122"/>
                <a:cs typeface="Times New Roman" panose="02020603050405020304" pitchFamily="18" charset="0"/>
              </a:rPr>
              <a:t>个学生的比较次数：</a:t>
            </a:r>
            <a:r>
              <a:rPr lang="en-US" altLang="zh-CN" sz="1600" dirty="0">
                <a:latin typeface="Times New Roman" panose="02020603050405020304" pitchFamily="18" charset="0"/>
                <a:ea typeface="华文中宋" panose="02010600040101010101" pitchFamily="2" charset="-122"/>
                <a:cs typeface="Times New Roman" panose="02020603050405020304" pitchFamily="18" charset="0"/>
              </a:rPr>
              <a:t>315</a:t>
            </a:r>
            <a:r>
              <a:rPr lang="zh-CN" altLang="en-US" sz="16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600" dirty="0">
                <a:latin typeface="Times New Roman" panose="02020603050405020304" pitchFamily="18" charset="0"/>
                <a:ea typeface="华文中宋" panose="02010600040101010101" pitchFamily="2" charset="-122"/>
                <a:cs typeface="Times New Roman" panose="02020603050405020304" pitchFamily="18" charset="0"/>
              </a:rPr>
              <a:t>220</a:t>
            </a:r>
            <a:endParaRPr lang="zh-CN" altLang="en-US" sz="1600" dirty="0">
              <a:latin typeface="Times New Roman" panose="02020603050405020304" pitchFamily="18" charset="0"/>
              <a:ea typeface="华文中宋" panose="02010600040101010101" pitchFamily="2" charset="-122"/>
              <a:cs typeface="Times New Roman" panose="02020603050405020304" pitchFamily="18" charset="0"/>
            </a:endParaRPr>
          </a:p>
        </p:txBody>
      </p:sp>
      <p:graphicFrame>
        <p:nvGraphicFramePr>
          <p:cNvPr id="6" name="Group 82">
            <a:extLst>
              <a:ext uri="{FF2B5EF4-FFF2-40B4-BE49-F238E27FC236}">
                <a16:creationId xmlns:a16="http://schemas.microsoft.com/office/drawing/2014/main" id="{38318698-5ED4-4418-BB27-2F667D24F2B2}"/>
              </a:ext>
            </a:extLst>
          </p:cNvPr>
          <p:cNvGraphicFramePr>
            <a:graphicFrameLocks/>
          </p:cNvGraphicFramePr>
          <p:nvPr>
            <p:extLst>
              <p:ext uri="{D42A27DB-BD31-4B8C-83A1-F6EECF244321}">
                <p14:modId xmlns:p14="http://schemas.microsoft.com/office/powerpoint/2010/main" val="3806374841"/>
              </p:ext>
            </p:extLst>
          </p:nvPr>
        </p:nvGraphicFramePr>
        <p:xfrm>
          <a:off x="5000625" y="1448320"/>
          <a:ext cx="4057650" cy="1044576"/>
        </p:xfrm>
        <a:graphic>
          <a:graphicData uri="http://schemas.openxmlformats.org/drawingml/2006/table">
            <a:tbl>
              <a:tblPr/>
              <a:tblGrid>
                <a:gridCol w="658813">
                  <a:extLst>
                    <a:ext uri="{9D8B030D-6E8A-4147-A177-3AD203B41FA5}">
                      <a16:colId xmlns:a16="http://schemas.microsoft.com/office/drawing/2014/main" val="20000"/>
                    </a:ext>
                  </a:extLst>
                </a:gridCol>
                <a:gridCol w="569912">
                  <a:extLst>
                    <a:ext uri="{9D8B030D-6E8A-4147-A177-3AD203B41FA5}">
                      <a16:colId xmlns:a16="http://schemas.microsoft.com/office/drawing/2014/main" val="20001"/>
                    </a:ext>
                  </a:extLst>
                </a:gridCol>
                <a:gridCol w="682625">
                  <a:extLst>
                    <a:ext uri="{9D8B030D-6E8A-4147-A177-3AD203B41FA5}">
                      <a16:colId xmlns:a16="http://schemas.microsoft.com/office/drawing/2014/main" val="20002"/>
                    </a:ext>
                  </a:extLst>
                </a:gridCol>
                <a:gridCol w="681038">
                  <a:extLst>
                    <a:ext uri="{9D8B030D-6E8A-4147-A177-3AD203B41FA5}">
                      <a16:colId xmlns:a16="http://schemas.microsoft.com/office/drawing/2014/main" val="20003"/>
                    </a:ext>
                  </a:extLst>
                </a:gridCol>
                <a:gridCol w="682625">
                  <a:extLst>
                    <a:ext uri="{9D8B030D-6E8A-4147-A177-3AD203B41FA5}">
                      <a16:colId xmlns:a16="http://schemas.microsoft.com/office/drawing/2014/main" val="20004"/>
                    </a:ext>
                  </a:extLst>
                </a:gridCol>
                <a:gridCol w="782637">
                  <a:extLst>
                    <a:ext uri="{9D8B030D-6E8A-4147-A177-3AD203B41FA5}">
                      <a16:colId xmlns:a16="http://schemas.microsoft.com/office/drawing/2014/main" val="20005"/>
                    </a:ext>
                  </a:extLst>
                </a:gridCol>
              </a:tblGrid>
              <a:tr h="28732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400" b="1" i="0" u="none" strike="noStrike" cap="none" normalizeH="0" baseline="0">
                          <a:ln>
                            <a:noFill/>
                          </a:ln>
                          <a:solidFill>
                            <a:schemeClr val="tx1"/>
                          </a:solidFill>
                          <a:effectLst/>
                          <a:latin typeface="Bookman" pitchFamily="18" charset="0"/>
                          <a:ea typeface="宋体" pitchFamily="2" charset="-122"/>
                        </a:rPr>
                        <a:t>分数段</a:t>
                      </a:r>
                    </a:p>
                  </a:txBody>
                  <a:tcPr marL="18000" marR="18000" marT="10800" marB="108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400" b="1" i="0" u="none" strike="noStrike" cap="none" normalizeH="0" baseline="0">
                          <a:ln>
                            <a:noFill/>
                          </a:ln>
                          <a:solidFill>
                            <a:schemeClr val="tx1"/>
                          </a:solidFill>
                          <a:effectLst/>
                          <a:latin typeface="Bookman" pitchFamily="18" charset="0"/>
                          <a:ea typeface="宋体" pitchFamily="2" charset="-122"/>
                        </a:rPr>
                        <a:t>0~59</a:t>
                      </a:r>
                    </a:p>
                  </a:txBody>
                  <a:tcPr marL="18000" marR="18000" marT="10800" marB="108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400" b="1" i="0" u="none" strike="noStrike" cap="none" normalizeH="0" baseline="0">
                          <a:ln>
                            <a:noFill/>
                          </a:ln>
                          <a:solidFill>
                            <a:schemeClr val="tx1"/>
                          </a:solidFill>
                          <a:effectLst/>
                          <a:latin typeface="Bookman" pitchFamily="18" charset="0"/>
                          <a:ea typeface="宋体" pitchFamily="2" charset="-122"/>
                        </a:rPr>
                        <a:t>60~69</a:t>
                      </a:r>
                    </a:p>
                  </a:txBody>
                  <a:tcPr marL="18000" marR="18000" marT="10800" marB="108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400" b="1" i="0" u="none" strike="noStrike" cap="none" normalizeH="0" baseline="0">
                          <a:ln>
                            <a:noFill/>
                          </a:ln>
                          <a:solidFill>
                            <a:schemeClr val="tx1"/>
                          </a:solidFill>
                          <a:effectLst/>
                          <a:latin typeface="Bookman" pitchFamily="18" charset="0"/>
                          <a:ea typeface="宋体" pitchFamily="2" charset="-122"/>
                        </a:rPr>
                        <a:t>70~79</a:t>
                      </a:r>
                    </a:p>
                  </a:txBody>
                  <a:tcPr marL="18000" marR="18000" marT="10800" marB="108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400" b="1" i="0" u="none" strike="noStrike" cap="none" normalizeH="0" baseline="0">
                          <a:ln>
                            <a:noFill/>
                          </a:ln>
                          <a:solidFill>
                            <a:schemeClr val="tx1"/>
                          </a:solidFill>
                          <a:effectLst/>
                          <a:latin typeface="Bookman" pitchFamily="18" charset="0"/>
                          <a:ea typeface="宋体" pitchFamily="2" charset="-122"/>
                        </a:rPr>
                        <a:t>80~89</a:t>
                      </a:r>
                    </a:p>
                  </a:txBody>
                  <a:tcPr marL="18000" marR="18000" marT="10800" marB="108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400" b="1" i="0" u="none" strike="noStrike" cap="none" normalizeH="0" baseline="0">
                          <a:ln>
                            <a:noFill/>
                          </a:ln>
                          <a:solidFill>
                            <a:schemeClr val="tx1"/>
                          </a:solidFill>
                          <a:effectLst/>
                          <a:latin typeface="Bookman" pitchFamily="18" charset="0"/>
                          <a:ea typeface="宋体" pitchFamily="2" charset="-122"/>
                        </a:rPr>
                        <a:t>90~100</a:t>
                      </a:r>
                    </a:p>
                  </a:txBody>
                  <a:tcPr marL="18000" marR="18000" marT="10800" marB="108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732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400" b="1" i="0" u="none" strike="noStrike" cap="none" normalizeH="0" baseline="0">
                          <a:ln>
                            <a:noFill/>
                          </a:ln>
                          <a:solidFill>
                            <a:schemeClr val="tx1"/>
                          </a:solidFill>
                          <a:effectLst/>
                          <a:latin typeface="Bookman" pitchFamily="18" charset="0"/>
                          <a:ea typeface="宋体" pitchFamily="2" charset="-122"/>
                        </a:rPr>
                        <a:t>比例</a:t>
                      </a:r>
                    </a:p>
                  </a:txBody>
                  <a:tcPr marL="18000" marR="18000" marT="10800" marB="108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400" b="1" i="0" u="none" strike="noStrike" cap="none" normalizeH="0" baseline="0">
                          <a:ln>
                            <a:noFill/>
                          </a:ln>
                          <a:solidFill>
                            <a:schemeClr val="tx1"/>
                          </a:solidFill>
                          <a:effectLst/>
                          <a:latin typeface="Bookman" pitchFamily="18" charset="0"/>
                          <a:ea typeface="宋体" pitchFamily="2" charset="-122"/>
                        </a:rPr>
                        <a:t>0.05</a:t>
                      </a:r>
                    </a:p>
                  </a:txBody>
                  <a:tcPr marL="18000" marR="18000" marT="10800" marB="108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400" b="1" i="0" u="none" strike="noStrike" cap="none" normalizeH="0" baseline="0">
                          <a:ln>
                            <a:noFill/>
                          </a:ln>
                          <a:solidFill>
                            <a:schemeClr val="tx1"/>
                          </a:solidFill>
                          <a:effectLst/>
                          <a:latin typeface="Bookman" pitchFamily="18" charset="0"/>
                          <a:ea typeface="宋体" pitchFamily="2" charset="-122"/>
                        </a:rPr>
                        <a:t>0.15</a:t>
                      </a:r>
                    </a:p>
                  </a:txBody>
                  <a:tcPr marL="18000" marR="18000" marT="10800" marB="108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400" b="1" i="0" u="none" strike="noStrike" cap="none" normalizeH="0" baseline="0">
                          <a:ln>
                            <a:noFill/>
                          </a:ln>
                          <a:solidFill>
                            <a:schemeClr val="tx1"/>
                          </a:solidFill>
                          <a:effectLst/>
                          <a:latin typeface="Bookman" pitchFamily="18" charset="0"/>
                          <a:ea typeface="宋体" pitchFamily="2" charset="-122"/>
                        </a:rPr>
                        <a:t>0.40</a:t>
                      </a:r>
                    </a:p>
                  </a:txBody>
                  <a:tcPr marL="18000" marR="18000" marT="10800" marB="108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400" b="1" i="0" u="none" strike="noStrike" cap="none" normalizeH="0" baseline="0">
                          <a:ln>
                            <a:noFill/>
                          </a:ln>
                          <a:solidFill>
                            <a:schemeClr val="tx1"/>
                          </a:solidFill>
                          <a:effectLst/>
                          <a:latin typeface="Bookman" pitchFamily="18" charset="0"/>
                          <a:ea typeface="宋体" pitchFamily="2" charset="-122"/>
                        </a:rPr>
                        <a:t>0.30</a:t>
                      </a:r>
                    </a:p>
                  </a:txBody>
                  <a:tcPr marL="18000" marR="18000" marT="10800" marB="108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400" b="1" i="0" u="none" strike="noStrike" cap="none" normalizeH="0" baseline="0">
                          <a:ln>
                            <a:noFill/>
                          </a:ln>
                          <a:solidFill>
                            <a:schemeClr val="tx1"/>
                          </a:solidFill>
                          <a:effectLst/>
                          <a:latin typeface="Bookman" pitchFamily="18" charset="0"/>
                          <a:ea typeface="宋体" pitchFamily="2" charset="-122"/>
                        </a:rPr>
                        <a:t>0.10</a:t>
                      </a:r>
                    </a:p>
                  </a:txBody>
                  <a:tcPr marL="18000" marR="18000" marT="10800" marB="108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3496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400" b="1" i="0" u="none" strike="noStrike" cap="none" normalizeH="0" baseline="0">
                          <a:ln>
                            <a:noFill/>
                          </a:ln>
                          <a:solidFill>
                            <a:schemeClr val="tx1"/>
                          </a:solidFill>
                          <a:effectLst/>
                          <a:latin typeface="Bookman" pitchFamily="18" charset="0"/>
                          <a:ea typeface="宋体" pitchFamily="2" charset="-122"/>
                        </a:rPr>
                        <a:t>转化为</a:t>
                      </a:r>
                      <a:endParaRPr kumimoji="0" lang="en-US" altLang="zh-CN" sz="1400" b="1" i="0" u="none" strike="noStrike" cap="none" normalizeH="0" baseline="0">
                        <a:ln>
                          <a:noFill/>
                        </a:ln>
                        <a:solidFill>
                          <a:schemeClr val="tx1"/>
                        </a:solidFill>
                        <a:effectLst/>
                        <a:latin typeface="Bookman" pitchFamily="18" charset="0"/>
                        <a:ea typeface="宋体" pitchFamily="2" charset="-122"/>
                      </a:endParaRPr>
                    </a:p>
                  </a:txBody>
                  <a:tcPr marL="18000" marR="18000" marT="10800" marB="108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400" b="1" i="0" u="none" strike="noStrike" cap="none" normalizeH="0" baseline="0">
                          <a:ln>
                            <a:noFill/>
                          </a:ln>
                          <a:solidFill>
                            <a:schemeClr val="tx1"/>
                          </a:solidFill>
                          <a:effectLst/>
                          <a:latin typeface="Bookman" pitchFamily="18" charset="0"/>
                          <a:ea typeface="宋体" pitchFamily="2" charset="-122"/>
                        </a:rPr>
                        <a:t>E</a:t>
                      </a:r>
                    </a:p>
                  </a:txBody>
                  <a:tcPr marL="18000" marR="18000" marT="10800" marB="108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400" b="1" i="0" u="none" strike="noStrike" cap="none" normalizeH="0" baseline="0">
                          <a:ln>
                            <a:noFill/>
                          </a:ln>
                          <a:solidFill>
                            <a:schemeClr val="tx1"/>
                          </a:solidFill>
                          <a:effectLst/>
                          <a:latin typeface="Bookman" pitchFamily="18" charset="0"/>
                          <a:ea typeface="宋体" pitchFamily="2" charset="-122"/>
                        </a:rPr>
                        <a:t>D</a:t>
                      </a:r>
                    </a:p>
                  </a:txBody>
                  <a:tcPr marL="18000" marR="18000" marT="10800" marB="108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400" b="1" i="0" u="none" strike="noStrike" cap="none" normalizeH="0" baseline="0">
                          <a:ln>
                            <a:noFill/>
                          </a:ln>
                          <a:solidFill>
                            <a:schemeClr val="tx1"/>
                          </a:solidFill>
                          <a:effectLst/>
                          <a:latin typeface="Bookman" pitchFamily="18" charset="0"/>
                          <a:ea typeface="宋体" pitchFamily="2" charset="-122"/>
                        </a:rPr>
                        <a:t>C</a:t>
                      </a:r>
                    </a:p>
                  </a:txBody>
                  <a:tcPr marL="18000" marR="18000" marT="10800" marB="108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400" b="1" i="0" u="none" strike="noStrike" cap="none" normalizeH="0" baseline="0">
                          <a:ln>
                            <a:noFill/>
                          </a:ln>
                          <a:solidFill>
                            <a:schemeClr val="tx1"/>
                          </a:solidFill>
                          <a:effectLst/>
                          <a:latin typeface="Bookman" pitchFamily="18" charset="0"/>
                          <a:ea typeface="宋体" pitchFamily="2" charset="-122"/>
                        </a:rPr>
                        <a:t>B</a:t>
                      </a:r>
                    </a:p>
                  </a:txBody>
                  <a:tcPr marL="18000" marR="18000" marT="10800" marB="108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400" b="1" i="0" u="none" strike="noStrike" cap="none" normalizeH="0" baseline="0">
                          <a:ln>
                            <a:noFill/>
                          </a:ln>
                          <a:solidFill>
                            <a:schemeClr val="tx1"/>
                          </a:solidFill>
                          <a:effectLst/>
                          <a:latin typeface="Bookman" pitchFamily="18" charset="0"/>
                          <a:ea typeface="宋体" pitchFamily="2" charset="-122"/>
                        </a:rPr>
                        <a:t>A</a:t>
                      </a:r>
                    </a:p>
                  </a:txBody>
                  <a:tcPr marL="18000" marR="18000" marT="10800" marB="108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3496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1400" b="1" i="0" u="none" strike="noStrike" cap="none" normalizeH="0" baseline="0">
                          <a:ln>
                            <a:noFill/>
                          </a:ln>
                          <a:solidFill>
                            <a:schemeClr val="tx1"/>
                          </a:solidFill>
                          <a:effectLst/>
                          <a:latin typeface="Bookman" pitchFamily="18" charset="0"/>
                          <a:ea typeface="宋体" pitchFamily="2" charset="-122"/>
                        </a:rPr>
                        <a:t>100</a:t>
                      </a:r>
                      <a:r>
                        <a:rPr kumimoji="0" lang="zh-CN" altLang="en-US" sz="1400" b="1" i="0" u="none" strike="noStrike" cap="none" normalizeH="0" baseline="0">
                          <a:ln>
                            <a:noFill/>
                          </a:ln>
                          <a:solidFill>
                            <a:schemeClr val="tx1"/>
                          </a:solidFill>
                          <a:effectLst/>
                          <a:latin typeface="Bookman" pitchFamily="18" charset="0"/>
                          <a:ea typeface="宋体" pitchFamily="2" charset="-122"/>
                        </a:rPr>
                        <a:t>人</a:t>
                      </a:r>
                      <a:endParaRPr kumimoji="0" lang="en-US" altLang="zh-CN" sz="1400" b="1" i="0" u="none" strike="noStrike" cap="none" normalizeH="0" baseline="0">
                        <a:ln>
                          <a:noFill/>
                        </a:ln>
                        <a:solidFill>
                          <a:schemeClr val="tx1"/>
                        </a:solidFill>
                        <a:effectLst/>
                        <a:latin typeface="Bookman" pitchFamily="18" charset="0"/>
                        <a:ea typeface="宋体" pitchFamily="2" charset="-122"/>
                      </a:endParaRPr>
                    </a:p>
                  </a:txBody>
                  <a:tcPr marL="18000" marR="18000" marT="10800" marB="108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400" b="1" i="0" u="none" strike="noStrike" cap="none" normalizeH="0" baseline="0">
                          <a:ln>
                            <a:noFill/>
                          </a:ln>
                          <a:solidFill>
                            <a:schemeClr val="tx1"/>
                          </a:solidFill>
                          <a:effectLst/>
                          <a:latin typeface="Bookman" pitchFamily="18" charset="0"/>
                          <a:ea typeface="宋体" pitchFamily="2" charset="-122"/>
                        </a:rPr>
                        <a:t>5</a:t>
                      </a:r>
                    </a:p>
                  </a:txBody>
                  <a:tcPr marL="18000" marR="18000" marT="10800" marB="108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400" b="1" i="0" u="none" strike="noStrike" cap="none" normalizeH="0" baseline="0">
                          <a:ln>
                            <a:noFill/>
                          </a:ln>
                          <a:solidFill>
                            <a:schemeClr val="tx1"/>
                          </a:solidFill>
                          <a:effectLst/>
                          <a:latin typeface="Bookman" pitchFamily="18" charset="0"/>
                          <a:ea typeface="宋体" pitchFamily="2" charset="-122"/>
                        </a:rPr>
                        <a:t>15</a:t>
                      </a:r>
                    </a:p>
                  </a:txBody>
                  <a:tcPr marL="18000" marR="18000" marT="10800" marB="108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400" b="1" i="0" u="none" strike="noStrike" cap="none" normalizeH="0" baseline="0">
                          <a:ln>
                            <a:noFill/>
                          </a:ln>
                          <a:solidFill>
                            <a:schemeClr val="tx1"/>
                          </a:solidFill>
                          <a:effectLst/>
                          <a:latin typeface="Bookman" pitchFamily="18" charset="0"/>
                          <a:ea typeface="宋体" pitchFamily="2" charset="-122"/>
                        </a:rPr>
                        <a:t>40</a:t>
                      </a:r>
                    </a:p>
                  </a:txBody>
                  <a:tcPr marL="18000" marR="18000" marT="10800" marB="108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400" b="1" i="0" u="none" strike="noStrike" cap="none" normalizeH="0" baseline="0">
                          <a:ln>
                            <a:noFill/>
                          </a:ln>
                          <a:solidFill>
                            <a:schemeClr val="tx1"/>
                          </a:solidFill>
                          <a:effectLst/>
                          <a:latin typeface="Bookman" pitchFamily="18" charset="0"/>
                          <a:ea typeface="宋体" pitchFamily="2" charset="-122"/>
                        </a:rPr>
                        <a:t>30</a:t>
                      </a:r>
                    </a:p>
                  </a:txBody>
                  <a:tcPr marL="18000" marR="18000" marT="10800" marB="108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400" b="1" i="0" u="none" strike="noStrike" cap="none" normalizeH="0" baseline="0" dirty="0">
                          <a:ln>
                            <a:noFill/>
                          </a:ln>
                          <a:solidFill>
                            <a:schemeClr val="tx1"/>
                          </a:solidFill>
                          <a:effectLst/>
                          <a:latin typeface="Bookman" pitchFamily="18" charset="0"/>
                          <a:ea typeface="宋体" pitchFamily="2" charset="-122"/>
                        </a:rPr>
                        <a:t>10</a:t>
                      </a:r>
                    </a:p>
                  </a:txBody>
                  <a:tcPr marL="18000" marR="18000" marT="10800" marB="108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7" name="灯片编号占位符 7">
            <a:extLst>
              <a:ext uri="{FF2B5EF4-FFF2-40B4-BE49-F238E27FC236}">
                <a16:creationId xmlns:a16="http://schemas.microsoft.com/office/drawing/2014/main" id="{22654FB5-1E14-4CE7-A09D-095E9ACB481E}"/>
              </a:ext>
            </a:extLst>
          </p:cNvPr>
          <p:cNvSpPr txBox="1">
            <a:spLocks/>
          </p:cNvSpPr>
          <p:nvPr/>
        </p:nvSpPr>
        <p:spPr>
          <a:xfrm>
            <a:off x="6553200" y="6356350"/>
            <a:ext cx="2133600"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zh-CN"/>
            </a:defPPr>
            <a:lvl1pPr algn="r" rtl="0" eaLnBrk="1" fontAlgn="base" hangingPunct="1">
              <a:spcBef>
                <a:spcPct val="0"/>
              </a:spcBef>
              <a:spcAft>
                <a:spcPct val="0"/>
              </a:spcAft>
              <a:defRPr sz="1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eaLnBrk="0" fontAlgn="base" hangingPunct="0">
              <a:spcBef>
                <a:spcPct val="0"/>
              </a:spcBef>
              <a:spcAft>
                <a:spcPct val="0"/>
              </a:spcAft>
              <a:defRPr sz="1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eaLnBrk="0" fontAlgn="base" hangingPunct="0">
              <a:spcBef>
                <a:spcPct val="0"/>
              </a:spcBef>
              <a:spcAft>
                <a:spcPct val="0"/>
              </a:spcAft>
              <a:defRPr sz="1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eaLnBrk="0" fontAlgn="base" hangingPunct="0">
              <a:spcBef>
                <a:spcPct val="0"/>
              </a:spcBef>
              <a:spcAft>
                <a:spcPct val="0"/>
              </a:spcAft>
              <a:defRPr sz="1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eaLnBrk="0" fontAlgn="base" hangingPunct="0">
              <a:spcBef>
                <a:spcPct val="0"/>
              </a:spcBef>
              <a:spcAft>
                <a:spcPct val="0"/>
              </a:spcAft>
              <a:defRPr sz="1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sz="1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sz="1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sz="1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sz="1400" kern="1200">
                <a:solidFill>
                  <a:schemeClr val="tx1"/>
                </a:solidFill>
                <a:latin typeface="Times New Roman" panose="02020603050405020304" pitchFamily="18" charset="0"/>
                <a:ea typeface="宋体" panose="02010600030101010101" pitchFamily="2" charset="-122"/>
                <a:cs typeface="+mn-cs"/>
              </a:defRPr>
            </a:lvl9pPr>
          </a:lstStyle>
          <a:p>
            <a:fld id="{6CDD8724-BF7E-4789-A3DB-2428B8D05179}" type="slidenum">
              <a:rPr lang="zh-CN" altLang="en-US" smtClean="0">
                <a:solidFill>
                  <a:schemeClr val="bg2"/>
                </a:solidFill>
                <a:latin typeface="Arial" panose="020B0604020202020204" pitchFamily="34" charset="0"/>
              </a:rPr>
              <a:pPr/>
              <a:t>26</a:t>
            </a:fld>
            <a:endParaRPr lang="en-US" altLang="zh-CN">
              <a:solidFill>
                <a:schemeClr val="bg2"/>
              </a:solidFill>
            </a:endParaRPr>
          </a:p>
        </p:txBody>
      </p:sp>
      <p:pic>
        <p:nvPicPr>
          <p:cNvPr id="9" name="Picture 83" descr="Snap3">
            <a:extLst>
              <a:ext uri="{FF2B5EF4-FFF2-40B4-BE49-F238E27FC236}">
                <a16:creationId xmlns:a16="http://schemas.microsoft.com/office/drawing/2014/main" id="{0FCFFEF0-F8AC-4A91-BD7C-C6FE9FE88EE4}"/>
              </a:ext>
            </a:extLst>
          </p:cNvPr>
          <p:cNvPicPr>
            <a:picLocks noChangeAspect="1" noChangeArrowheads="1"/>
          </p:cNvPicPr>
          <p:nvPr/>
        </p:nvPicPr>
        <p:blipFill>
          <a:blip r:embed="rId4" cstate="print">
            <a:duotone>
              <a:prstClr val="black"/>
              <a:schemeClr val="accent1">
                <a:tint val="45000"/>
                <a:satMod val="400000"/>
              </a:schemeClr>
            </a:duotone>
            <a:lum contrast="100000"/>
            <a:extLst>
              <a:ext uri="{BEBA8EAE-BF5A-486C-A8C5-ECC9F3942E4B}">
                <a14:imgProps xmlns:a14="http://schemas.microsoft.com/office/drawing/2010/main">
                  <a14:imgLayer r:embed="rId5">
                    <a14:imgEffect>
                      <a14:saturation sat="0"/>
                    </a14:imgEffect>
                  </a14:imgLayer>
                </a14:imgProps>
              </a:ext>
            </a:extLst>
          </a:blip>
          <a:srcRect/>
          <a:stretch>
            <a:fillRect/>
          </a:stretch>
        </p:blipFill>
        <p:spPr bwMode="auto">
          <a:xfrm>
            <a:off x="5256214" y="2734394"/>
            <a:ext cx="3654425" cy="3790950"/>
          </a:xfrm>
          <a:prstGeom prst="rect">
            <a:avLst/>
          </a:prstGeom>
          <a:noFill/>
          <a:ln w="9525">
            <a:noFill/>
            <a:miter lim="800000"/>
            <a:headEnd/>
            <a:tailEnd/>
          </a:ln>
        </p:spPr>
      </p:pic>
      <p:sp>
        <p:nvSpPr>
          <p:cNvPr id="10" name="AutoShape 85">
            <a:extLst>
              <a:ext uri="{FF2B5EF4-FFF2-40B4-BE49-F238E27FC236}">
                <a16:creationId xmlns:a16="http://schemas.microsoft.com/office/drawing/2014/main" id="{1CEDBB98-327A-4CC2-91CA-C5F9D148A7D1}"/>
              </a:ext>
            </a:extLst>
          </p:cNvPr>
          <p:cNvSpPr>
            <a:spLocks noChangeArrowheads="1"/>
          </p:cNvSpPr>
          <p:nvPr/>
        </p:nvSpPr>
        <p:spPr bwMode="auto">
          <a:xfrm>
            <a:off x="4572000" y="3501132"/>
            <a:ext cx="215900" cy="215900"/>
          </a:xfrm>
          <a:prstGeom prst="irregularSeal1">
            <a:avLst/>
          </a:prstGeom>
          <a:solidFill>
            <a:schemeClr val="accent1"/>
          </a:solidFill>
          <a:ln w="9525">
            <a:solidFill>
              <a:schemeClr val="tx1"/>
            </a:solidFill>
            <a:miter lim="800000"/>
            <a:headEnd/>
            <a:tailEnd/>
          </a:ln>
        </p:spPr>
        <p:txBody>
          <a:bodyPr wrap="none" lIns="91433" tIns="45717" rIns="91433" bIns="45717"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1" name="AutoShape 86">
            <a:extLst>
              <a:ext uri="{FF2B5EF4-FFF2-40B4-BE49-F238E27FC236}">
                <a16:creationId xmlns:a16="http://schemas.microsoft.com/office/drawing/2014/main" id="{06AD3641-778D-40B3-91A8-B8B5EF2328B1}"/>
              </a:ext>
            </a:extLst>
          </p:cNvPr>
          <p:cNvSpPr>
            <a:spLocks noChangeArrowheads="1"/>
          </p:cNvSpPr>
          <p:nvPr/>
        </p:nvSpPr>
        <p:spPr bwMode="auto">
          <a:xfrm>
            <a:off x="3708400" y="4005188"/>
            <a:ext cx="215900" cy="215900"/>
          </a:xfrm>
          <a:prstGeom prst="irregularSeal1">
            <a:avLst/>
          </a:prstGeom>
          <a:solidFill>
            <a:schemeClr val="accent1"/>
          </a:solidFill>
          <a:ln w="9525">
            <a:solidFill>
              <a:schemeClr val="tx1"/>
            </a:solidFill>
            <a:miter lim="800000"/>
            <a:headEnd/>
            <a:tailEnd/>
          </a:ln>
        </p:spPr>
        <p:txBody>
          <a:bodyPr wrap="none" lIns="91433" tIns="45717" rIns="91433" bIns="45717"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2" name="AutoShape 87">
            <a:extLst>
              <a:ext uri="{FF2B5EF4-FFF2-40B4-BE49-F238E27FC236}">
                <a16:creationId xmlns:a16="http://schemas.microsoft.com/office/drawing/2014/main" id="{84E0804D-E7F7-4D07-BEAA-9E6EFB60FCCC}"/>
              </a:ext>
            </a:extLst>
          </p:cNvPr>
          <p:cNvSpPr>
            <a:spLocks noChangeArrowheads="1"/>
          </p:cNvSpPr>
          <p:nvPr/>
        </p:nvSpPr>
        <p:spPr bwMode="auto">
          <a:xfrm>
            <a:off x="3779838" y="4725268"/>
            <a:ext cx="215900" cy="215900"/>
          </a:xfrm>
          <a:prstGeom prst="irregularSeal1">
            <a:avLst/>
          </a:prstGeom>
          <a:solidFill>
            <a:schemeClr val="accent1"/>
          </a:solidFill>
          <a:ln w="9525">
            <a:solidFill>
              <a:schemeClr val="tx1"/>
            </a:solidFill>
            <a:miter lim="800000"/>
            <a:headEnd/>
            <a:tailEnd/>
          </a:ln>
        </p:spPr>
        <p:txBody>
          <a:bodyPr wrap="none" lIns="91433" tIns="45717" rIns="91433" bIns="45717"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pic>
        <p:nvPicPr>
          <p:cNvPr id="13" name="Picture 89" descr="Snap5">
            <a:extLst>
              <a:ext uri="{FF2B5EF4-FFF2-40B4-BE49-F238E27FC236}">
                <a16:creationId xmlns:a16="http://schemas.microsoft.com/office/drawing/2014/main" id="{4D18F091-B08C-4C82-ADDE-1C8A98754CAA}"/>
              </a:ext>
            </a:extLst>
          </p:cNvPr>
          <p:cNvPicPr>
            <a:picLocks noChangeAspect="1" noChangeArrowheads="1"/>
          </p:cNvPicPr>
          <p:nvPr/>
        </p:nvPicPr>
        <p:blipFill>
          <a:blip r:embed="rId6" cstate="print">
            <a:duotone>
              <a:prstClr val="black"/>
              <a:schemeClr val="accent1">
                <a:tint val="45000"/>
                <a:satMod val="400000"/>
              </a:schemeClr>
            </a:duotone>
            <a:lum contrast="100000"/>
            <a:extLst>
              <a:ext uri="{BEBA8EAE-BF5A-486C-A8C5-ECC9F3942E4B}">
                <a14:imgProps xmlns:a14="http://schemas.microsoft.com/office/drawing/2010/main">
                  <a14:imgLayer r:embed="rId7">
                    <a14:imgEffect>
                      <a14:saturation sat="0"/>
                    </a14:imgEffect>
                  </a14:imgLayer>
                </a14:imgProps>
              </a:ext>
            </a:extLst>
          </a:blip>
          <a:srcRect/>
          <a:stretch>
            <a:fillRect/>
          </a:stretch>
        </p:blipFill>
        <p:spPr bwMode="auto">
          <a:xfrm>
            <a:off x="4906963" y="2796351"/>
            <a:ext cx="4151312" cy="3387725"/>
          </a:xfrm>
          <a:prstGeom prst="rect">
            <a:avLst/>
          </a:prstGeom>
          <a:noFill/>
          <a:ln w="9525">
            <a:noFill/>
            <a:miter lim="800000"/>
            <a:headEnd/>
            <a:tailEnd/>
          </a:ln>
        </p:spPr>
      </p:pic>
      <p:pic>
        <p:nvPicPr>
          <p:cNvPr id="14" name="Picture 92" descr="Snap13">
            <a:extLst>
              <a:ext uri="{FF2B5EF4-FFF2-40B4-BE49-F238E27FC236}">
                <a16:creationId xmlns:a16="http://schemas.microsoft.com/office/drawing/2014/main" id="{55B4FCB9-2879-44DE-A8D1-0D020A468057}"/>
              </a:ext>
            </a:extLst>
          </p:cNvPr>
          <p:cNvPicPr>
            <a:picLocks noChangeAspect="1" noChangeArrowheads="1"/>
          </p:cNvPicPr>
          <p:nvPr/>
        </p:nvPicPr>
        <p:blipFill>
          <a:blip r:embed="rId8" cstate="print">
            <a:duotone>
              <a:prstClr val="black"/>
              <a:schemeClr val="accent1">
                <a:tint val="45000"/>
                <a:satMod val="400000"/>
              </a:schemeClr>
            </a:duotone>
            <a:lum contrast="100000"/>
            <a:extLst>
              <a:ext uri="{BEBA8EAE-BF5A-486C-A8C5-ECC9F3942E4B}">
                <a14:imgProps xmlns:a14="http://schemas.microsoft.com/office/drawing/2010/main">
                  <a14:imgLayer r:embed="rId9">
                    <a14:imgEffect>
                      <a14:saturation sat="0"/>
                    </a14:imgEffect>
                  </a14:imgLayer>
                </a14:imgProps>
              </a:ext>
            </a:extLst>
          </a:blip>
          <a:srcRect/>
          <a:stretch>
            <a:fillRect/>
          </a:stretch>
        </p:blipFill>
        <p:spPr bwMode="auto">
          <a:xfrm>
            <a:off x="5256214" y="2560638"/>
            <a:ext cx="3692525" cy="4297362"/>
          </a:xfrm>
          <a:prstGeom prst="rect">
            <a:avLst/>
          </a:prstGeom>
          <a:noFill/>
          <a:ln w="9525">
            <a:noFill/>
            <a:miter lim="800000"/>
            <a:headEnd/>
            <a:tailEnd/>
          </a:ln>
        </p:spPr>
      </p:pic>
    </p:spTree>
    <p:extLst>
      <p:ext uri="{BB962C8B-B14F-4D97-AF65-F5344CB8AC3E}">
        <p14:creationId xmlns:p14="http://schemas.microsoft.com/office/powerpoint/2010/main" val="51755329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audio>
                                      <p:cMediaNode>
                                        <p:cTn display="0" masterRel="sameClick">
                                          <p:stCondLst>
                                            <p:cond evt="begin" delay="0">
                                              <p:tn val="5"/>
                                            </p:cond>
                                          </p:stCondLst>
                                          <p:endCondLst>
                                            <p:cond evt="onStopAudio" delay="0">
                                              <p:tgtEl>
                                                <p:sldTgt/>
                                              </p:tgtEl>
                                            </p:cond>
                                          </p:endCondLst>
                                        </p:cTn>
                                        <p:tgtEl>
                                          <p:sndTgt r:embed="rId3" name="chimes.wav"/>
                                        </p:tgtEl>
                                      </p:cMediaNode>
                                    </p:audio>
                                  </p:subTnLst>
                                </p:cTn>
                              </p:par>
                            </p:childTnLst>
                          </p:cTn>
                        </p:par>
                      </p:childTnLst>
                    </p:cTn>
                  </p:par>
                </p:childTnLst>
              </p:cTn>
              <p:nextCondLst>
                <p:cond evt="onClick" delay="0">
                  <p:tgtEl>
                    <p:spTgt spid="10"/>
                  </p:tgtEl>
                </p:cond>
              </p:nextCondLst>
            </p:seq>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linds(horizontal)">
                                      <p:cBhvr>
                                        <p:cTn id="13"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audio>
                                      <p:cMediaNode>
                                        <p:cTn display="0" masterRel="sameClick">
                                          <p:stCondLst>
                                            <p:cond evt="begin" delay="0">
                                              <p:tn val="11"/>
                                            </p:cond>
                                          </p:stCondLst>
                                          <p:endCondLst>
                                            <p:cond evt="onStopAudio" delay="0">
                                              <p:tgtEl>
                                                <p:sldTgt/>
                                              </p:tgtEl>
                                            </p:cond>
                                          </p:endCondLst>
                                        </p:cTn>
                                        <p:tgtEl>
                                          <p:sndTgt r:embed="rId3" name="chimes.wav"/>
                                        </p:tgtEl>
                                      </p:cMediaNode>
                                    </p:audio>
                                  </p:subTnLst>
                                </p:cTn>
                              </p:par>
                            </p:childTnLst>
                          </p:cTn>
                        </p:par>
                      </p:childTnLst>
                    </p:cTn>
                  </p:par>
                </p:childTnLst>
              </p:cTn>
              <p:nextCondLst>
                <p:cond evt="onClick" delay="0">
                  <p:tgtEl>
                    <p:spTgt spid="12"/>
                  </p:tgtEl>
                </p:cond>
              </p:nextCondLst>
            </p:seq>
            <p:seq concurrent="1" nextAc="seek">
              <p:cTn id="14" restart="whenNotActive" fill="hold" evtFilter="cancelBubble" nodeType="interactiveSeq">
                <p:stCondLst>
                  <p:cond evt="onClick" delay="0">
                    <p:tgtEl>
                      <p:spTgt spid="11"/>
                    </p:tgtEl>
                  </p:cond>
                </p:stCondLst>
                <p:endSync evt="end" delay="0">
                  <p:rtn val="all"/>
                </p:endSync>
                <p:childTnLst>
                  <p:par>
                    <p:cTn id="15" fill="hold">
                      <p:stCondLst>
                        <p:cond delay="0"/>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blinds(horizontal)">
                                      <p:cBhvr>
                                        <p:cTn id="19"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childTnLst>
              </p:cTn>
              <p:nextCondLst>
                <p:cond evt="onClick" delay="0">
                  <p:tgtEl>
                    <p:spTgt spid="11"/>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5">
            <a:extLst>
              <a:ext uri="{FF2B5EF4-FFF2-40B4-BE49-F238E27FC236}">
                <a16:creationId xmlns:a16="http://schemas.microsoft.com/office/drawing/2014/main" id="{E4BBD6A4-B7D1-4083-B3F0-0EB8C470B6D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4950AE05-9399-4363-BDB4-CAC33526C2BC}" type="slidenum">
              <a:rPr lang="zh-CN" altLang="en-US">
                <a:solidFill>
                  <a:schemeClr val="bg2"/>
                </a:solidFill>
                <a:latin typeface="Arial" panose="020B0604020202020204" pitchFamily="34" charset="0"/>
              </a:rPr>
              <a:pPr/>
              <a:t>27</a:t>
            </a:fld>
            <a:endParaRPr lang="en-US" altLang="zh-CN">
              <a:solidFill>
                <a:schemeClr val="bg2"/>
              </a:solidFill>
            </a:endParaRPr>
          </a:p>
        </p:txBody>
      </p:sp>
      <p:sp>
        <p:nvSpPr>
          <p:cNvPr id="8" name="Rectangle 2">
            <a:extLst>
              <a:ext uri="{FF2B5EF4-FFF2-40B4-BE49-F238E27FC236}">
                <a16:creationId xmlns:a16="http://schemas.microsoft.com/office/drawing/2014/main" id="{3D20CED9-8C09-44E9-8D5E-F77512CFC9EC}"/>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3.5</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树与二叉树</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
        <p:nvSpPr>
          <p:cNvPr id="5" name="Rectangle 3">
            <a:extLst>
              <a:ext uri="{FF2B5EF4-FFF2-40B4-BE49-F238E27FC236}">
                <a16:creationId xmlns:a16="http://schemas.microsoft.com/office/drawing/2014/main" id="{C2A47551-0322-469D-B63E-FC4AC22E184D}"/>
              </a:ext>
            </a:extLst>
          </p:cNvPr>
          <p:cNvSpPr txBox="1">
            <a:spLocks noChangeArrowheads="1"/>
          </p:cNvSpPr>
          <p:nvPr/>
        </p:nvSpPr>
        <p:spPr bwMode="auto">
          <a:xfrm>
            <a:off x="114300" y="1250330"/>
            <a:ext cx="8850313" cy="570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92088" indent="-192088">
              <a:lnSpc>
                <a:spcPct val="80000"/>
              </a:lnSpc>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二叉树的应用 </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哈夫曼树</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endParaRPr>
          </a:p>
          <a:p>
            <a:pPr marL="860425" lvl="1">
              <a:lnSpc>
                <a:spcPct val="80000"/>
              </a:lnSpc>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在进行远距离通信时，通常需要将字符转换为二进制</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01</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字符串，称之为电文。</a:t>
            </a:r>
            <a:endParaRPr lang="en-US" altLang="zh-CN" sz="2000" dirty="0">
              <a:latin typeface="Times New Roman" panose="02020603050405020304" pitchFamily="18" charset="0"/>
              <a:ea typeface="华文中宋" panose="02010600040101010101" pitchFamily="2" charset="-122"/>
              <a:cs typeface="Times New Roman" panose="02020603050405020304" pitchFamily="18" charset="0"/>
            </a:endParaRPr>
          </a:p>
          <a:p>
            <a:pPr marL="860425" lvl="1">
              <a:lnSpc>
                <a:spcPct val="80000"/>
              </a:lnSpc>
            </a:pPr>
            <a:r>
              <a:rPr lang="zh-CN" altLang="en-US"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哈夫曼编码</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：以不同字母出现频率为权值，构造哈夫曼树，形成哈夫曼编码。</a:t>
            </a:r>
          </a:p>
          <a:p>
            <a:pPr marL="860425" lvl="1">
              <a:lnSpc>
                <a:spcPct val="80000"/>
              </a:lnSpc>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例如：在哈夫曼树中，左分支用</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0</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表示，右分支用</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1</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表示。</a:t>
            </a:r>
          </a:p>
          <a:p>
            <a:pPr marL="860425" lvl="1">
              <a:lnSpc>
                <a:spcPct val="80000"/>
              </a:lnSpc>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编码为：</a:t>
            </a:r>
          </a:p>
          <a:p>
            <a:pPr marL="1279525" lvl="2">
              <a:lnSpc>
                <a:spcPct val="80000"/>
              </a:lnSpc>
            </a:pP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N—00</a:t>
            </a:r>
          </a:p>
          <a:p>
            <a:pPr marL="1279525" lvl="2">
              <a:lnSpc>
                <a:spcPct val="80000"/>
              </a:lnSpc>
            </a:pP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A—010</a:t>
            </a:r>
          </a:p>
          <a:p>
            <a:pPr marL="1279525" lvl="2">
              <a:lnSpc>
                <a:spcPct val="80000"/>
              </a:lnSpc>
            </a:pP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C—011</a:t>
            </a:r>
          </a:p>
          <a:p>
            <a:pPr marL="1279525" lvl="2">
              <a:lnSpc>
                <a:spcPct val="80000"/>
              </a:lnSpc>
            </a:pP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H—10</a:t>
            </a:r>
          </a:p>
          <a:p>
            <a:pPr marL="1279525" lvl="2">
              <a:lnSpc>
                <a:spcPct val="80000"/>
              </a:lnSpc>
            </a:pP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I—11</a:t>
            </a:r>
          </a:p>
          <a:p>
            <a:pPr marL="860425" lvl="1">
              <a:lnSpc>
                <a:spcPct val="80000"/>
              </a:lnSpc>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问题：</a:t>
            </a:r>
          </a:p>
          <a:p>
            <a:pPr marL="1279525" lvl="2">
              <a:lnSpc>
                <a:spcPct val="80000"/>
              </a:lnSpc>
            </a:pP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如何解决不等长编码的译码</a:t>
            </a:r>
          </a:p>
          <a:p>
            <a:pPr marL="1279525" lvl="2">
              <a:lnSpc>
                <a:spcPct val="80000"/>
              </a:lnSpc>
            </a:pP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保证译码的唯一性</a:t>
            </a:r>
            <a:endParaRPr lang="en-US" altLang="zh-CN" sz="1800" dirty="0">
              <a:latin typeface="Times New Roman" panose="02020603050405020304" pitchFamily="18" charset="0"/>
              <a:ea typeface="华文中宋" panose="02010600040101010101" pitchFamily="2" charset="-122"/>
              <a:cs typeface="Times New Roman" panose="02020603050405020304" pitchFamily="18" charset="0"/>
            </a:endParaRPr>
          </a:p>
          <a:p>
            <a:pPr marL="860425" lvl="1">
              <a:lnSpc>
                <a:spcPct val="80000"/>
              </a:lnSpc>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解码：从根开始进行匹配</a:t>
            </a:r>
          </a:p>
          <a:p>
            <a:pPr marL="1279525" lvl="2">
              <a:lnSpc>
                <a:spcPct val="80000"/>
              </a:lnSpc>
            </a:pP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011101100010--〉CHINA</a:t>
            </a:r>
          </a:p>
          <a:p>
            <a:pPr marL="1279525" lvl="2">
              <a:lnSpc>
                <a:spcPct val="80000"/>
              </a:lnSpc>
            </a:pPr>
            <a:endParaRPr lang="en-US" altLang="zh-CN" sz="1800" dirty="0">
              <a:latin typeface="Times New Roman" panose="02020603050405020304" pitchFamily="18" charset="0"/>
              <a:ea typeface="华文中宋" panose="02010600040101010101" pitchFamily="2" charset="-122"/>
              <a:cs typeface="Times New Roman" panose="02020603050405020304" pitchFamily="18" charset="0"/>
            </a:endParaRPr>
          </a:p>
          <a:p>
            <a:pPr marL="860425" lvl="1">
              <a:lnSpc>
                <a:spcPct val="80000"/>
              </a:lnSpc>
              <a:buFontTx/>
              <a:buNone/>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请自学。</a:t>
            </a:r>
          </a:p>
        </p:txBody>
      </p:sp>
      <p:sp>
        <p:nvSpPr>
          <p:cNvPr id="6" name="灯片编号占位符 7">
            <a:extLst>
              <a:ext uri="{FF2B5EF4-FFF2-40B4-BE49-F238E27FC236}">
                <a16:creationId xmlns:a16="http://schemas.microsoft.com/office/drawing/2014/main" id="{BFF9BD19-111F-499E-AE2D-6600BC4254D9}"/>
              </a:ext>
            </a:extLst>
          </p:cNvPr>
          <p:cNvSpPr txBox="1">
            <a:spLocks/>
          </p:cNvSpPr>
          <p:nvPr/>
        </p:nvSpPr>
        <p:spPr>
          <a:xfrm>
            <a:off x="6553200" y="6592267"/>
            <a:ext cx="2133600"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zh-CN"/>
            </a:defPPr>
            <a:lvl1pPr algn="r" rtl="0" eaLnBrk="1" fontAlgn="base" hangingPunct="1">
              <a:spcBef>
                <a:spcPct val="0"/>
              </a:spcBef>
              <a:spcAft>
                <a:spcPct val="0"/>
              </a:spcAft>
              <a:defRPr sz="1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eaLnBrk="0" fontAlgn="base" hangingPunct="0">
              <a:spcBef>
                <a:spcPct val="0"/>
              </a:spcBef>
              <a:spcAft>
                <a:spcPct val="0"/>
              </a:spcAft>
              <a:defRPr sz="1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eaLnBrk="0" fontAlgn="base" hangingPunct="0">
              <a:spcBef>
                <a:spcPct val="0"/>
              </a:spcBef>
              <a:spcAft>
                <a:spcPct val="0"/>
              </a:spcAft>
              <a:defRPr sz="1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eaLnBrk="0" fontAlgn="base" hangingPunct="0">
              <a:spcBef>
                <a:spcPct val="0"/>
              </a:spcBef>
              <a:spcAft>
                <a:spcPct val="0"/>
              </a:spcAft>
              <a:defRPr sz="1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eaLnBrk="0" fontAlgn="base" hangingPunct="0">
              <a:spcBef>
                <a:spcPct val="0"/>
              </a:spcBef>
              <a:spcAft>
                <a:spcPct val="0"/>
              </a:spcAft>
              <a:defRPr sz="1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sz="1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sz="1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sz="1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sz="1400" kern="1200">
                <a:solidFill>
                  <a:schemeClr val="tx1"/>
                </a:solidFill>
                <a:latin typeface="Times New Roman" panose="02020603050405020304" pitchFamily="18" charset="0"/>
                <a:ea typeface="宋体" panose="02010600030101010101" pitchFamily="2" charset="-122"/>
                <a:cs typeface="+mn-cs"/>
              </a:defRPr>
            </a:lvl9pPr>
          </a:lstStyle>
          <a:p>
            <a:fld id="{1486BD5F-57C0-4D33-8133-1ACC3076060E}" type="slidenum">
              <a:rPr lang="zh-CN" altLang="en-US" smtClean="0">
                <a:solidFill>
                  <a:schemeClr val="bg2"/>
                </a:solidFill>
                <a:latin typeface="Arial" panose="020B0604020202020204" pitchFamily="34" charset="0"/>
              </a:rPr>
              <a:pPr/>
              <a:t>27</a:t>
            </a:fld>
            <a:endParaRPr lang="en-US" altLang="zh-CN">
              <a:solidFill>
                <a:schemeClr val="bg2"/>
              </a:solidFill>
            </a:endParaRPr>
          </a:p>
        </p:txBody>
      </p:sp>
      <p:pic>
        <p:nvPicPr>
          <p:cNvPr id="7" name="Picture 37" descr="Snap6">
            <a:extLst>
              <a:ext uri="{FF2B5EF4-FFF2-40B4-BE49-F238E27FC236}">
                <a16:creationId xmlns:a16="http://schemas.microsoft.com/office/drawing/2014/main" id="{5D21125A-49D4-4C34-B629-AA3A13D5CE01}"/>
              </a:ext>
            </a:extLst>
          </p:cNvPr>
          <p:cNvPicPr>
            <a:picLocks noChangeAspect="1" noChangeArrowheads="1"/>
          </p:cNvPicPr>
          <p:nvPr/>
        </p:nvPicPr>
        <p:blipFill>
          <a:blip r:embed="rId3" cstate="print">
            <a:duotone>
              <a:prstClr val="black"/>
              <a:schemeClr val="accent1">
                <a:tint val="45000"/>
                <a:satMod val="400000"/>
              </a:schemeClr>
            </a:duotone>
            <a:lum contrast="100000"/>
            <a:extLst>
              <a:ext uri="{BEBA8EAE-BF5A-486C-A8C5-ECC9F3942E4B}">
                <a14:imgProps xmlns:a14="http://schemas.microsoft.com/office/drawing/2010/main">
                  <a14:imgLayer r:embed="rId4">
                    <a14:imgEffect>
                      <a14:saturation sat="0"/>
                    </a14:imgEffect>
                  </a14:imgLayer>
                </a14:imgProps>
              </a:ext>
            </a:extLst>
          </a:blip>
          <a:srcRect/>
          <a:stretch>
            <a:fillRect/>
          </a:stretch>
        </p:blipFill>
        <p:spPr bwMode="auto">
          <a:xfrm>
            <a:off x="4385840" y="3351807"/>
            <a:ext cx="3138488" cy="2957513"/>
          </a:xfrm>
          <a:prstGeom prst="rect">
            <a:avLst/>
          </a:prstGeom>
          <a:noFill/>
          <a:ln w="9525">
            <a:noFill/>
            <a:miter lim="800000"/>
            <a:headEnd/>
            <a:tailEnd/>
          </a:ln>
        </p:spPr>
      </p:pic>
      <p:sp>
        <p:nvSpPr>
          <p:cNvPr id="9" name="AutoShape 71">
            <a:hlinkHover r:id="" action="ppaction://noaction" highlightClick="1"/>
            <a:extLst>
              <a:ext uri="{FF2B5EF4-FFF2-40B4-BE49-F238E27FC236}">
                <a16:creationId xmlns:a16="http://schemas.microsoft.com/office/drawing/2014/main" id="{6BB7FF3A-B372-4D82-9A6C-3B4D2F837273}"/>
              </a:ext>
            </a:extLst>
          </p:cNvPr>
          <p:cNvSpPr>
            <a:spLocks noChangeArrowheads="1"/>
          </p:cNvSpPr>
          <p:nvPr/>
        </p:nvSpPr>
        <p:spPr bwMode="auto">
          <a:xfrm>
            <a:off x="7000664" y="2710085"/>
            <a:ext cx="2684091" cy="3373279"/>
          </a:xfrm>
          <a:prstGeom prst="cloudCallout">
            <a:avLst>
              <a:gd name="adj1" fmla="val -65381"/>
              <a:gd name="adj2" fmla="val -32703"/>
            </a:avLst>
          </a:prstGeom>
          <a:solidFill>
            <a:schemeClr val="accent6">
              <a:lumMod val="40000"/>
              <a:lumOff val="60000"/>
            </a:schemeClr>
          </a:solidFill>
          <a:ln w="9525">
            <a:solidFill>
              <a:schemeClr val="tx1"/>
            </a:solidFill>
            <a:round/>
            <a:headEnd/>
            <a:tailEnd/>
          </a:ln>
        </p:spPr>
        <p:txBody>
          <a:bodyPr wrap="square" lIns="0" tIns="0" rIns="0" bIns="0">
            <a:spAutoFit/>
          </a:bodyPr>
          <a:lstStyle/>
          <a:p>
            <a:pPr>
              <a:defRPr/>
            </a:pPr>
            <a:r>
              <a:rPr lang="zh-CN" altLang="en-US" sz="1600" b="1" dirty="0">
                <a:latin typeface="华文中宋" panose="02010600040101010101" pitchFamily="2" charset="-122"/>
                <a:ea typeface="华文中宋" panose="02010600040101010101" pitchFamily="2" charset="-122"/>
              </a:rPr>
              <a:t>定长编码译码方便，但效率不高，若使“使用频率越高的字母编码越短”，则可以提高通信效率，通过哈夫曼树构造哈夫曼编码，可以实现这一目的。</a:t>
            </a:r>
            <a:endParaRPr lang="en-US" altLang="zh-CN" sz="1600" b="1" dirty="0">
              <a:latin typeface="华文中宋" panose="02010600040101010101" pitchFamily="2" charset="-122"/>
              <a:ea typeface="华文中宋" panose="02010600040101010101" pitchFamily="2" charset="-122"/>
            </a:endParaRPr>
          </a:p>
        </p:txBody>
      </p:sp>
      <p:sp>
        <p:nvSpPr>
          <p:cNvPr id="10" name="AutoShape 72">
            <a:extLst>
              <a:ext uri="{FF2B5EF4-FFF2-40B4-BE49-F238E27FC236}">
                <a16:creationId xmlns:a16="http://schemas.microsoft.com/office/drawing/2014/main" id="{7E84A803-8108-440F-B2B4-733291BA68FB}"/>
              </a:ext>
            </a:extLst>
          </p:cNvPr>
          <p:cNvSpPr>
            <a:spLocks noChangeArrowheads="1"/>
          </p:cNvSpPr>
          <p:nvPr/>
        </p:nvSpPr>
        <p:spPr bwMode="auto">
          <a:xfrm>
            <a:off x="2071688" y="1878980"/>
            <a:ext cx="215900" cy="215900"/>
          </a:xfrm>
          <a:prstGeom prst="irregularSeal1">
            <a:avLst/>
          </a:prstGeom>
          <a:solidFill>
            <a:schemeClr val="accent1"/>
          </a:solidFill>
          <a:ln w="9525">
            <a:solidFill>
              <a:schemeClr val="tx1"/>
            </a:solidFill>
            <a:miter lim="800000"/>
            <a:headEnd/>
            <a:tailEnd/>
          </a:ln>
        </p:spPr>
        <p:txBody>
          <a:bodyPr wrap="none" lIns="91433" tIns="45717" rIns="91433" bIns="45717"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Tree>
    <p:extLst>
      <p:ext uri="{BB962C8B-B14F-4D97-AF65-F5344CB8AC3E}">
        <p14:creationId xmlns:p14="http://schemas.microsoft.com/office/powerpoint/2010/main" val="6278195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childTnLst>
              </p:cTn>
              <p:nextCondLst>
                <p:cond evt="onClick" delay="0">
                  <p:tgtEl>
                    <p:spTgt spid="10"/>
                  </p:tgtEl>
                </p:cond>
              </p:nextCondLst>
            </p:seq>
          </p:childTnLst>
        </p:cTn>
      </p:par>
    </p:tnLst>
    <p:bldLst>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60419" name="Rectangle 1026">
            <a:extLst>
              <a:ext uri="{FF2B5EF4-FFF2-40B4-BE49-F238E27FC236}">
                <a16:creationId xmlns:a16="http://schemas.microsoft.com/office/drawing/2014/main" id="{CE3F7117-224D-41A4-BC47-36105BFDB880}"/>
              </a:ext>
            </a:extLst>
          </p:cNvPr>
          <p:cNvSpPr>
            <a:spLocks noGrp="1" noChangeArrowheads="1"/>
          </p:cNvSpPr>
          <p:nvPr>
            <p:ph type="title"/>
          </p:nvPr>
        </p:nvSpPr>
        <p:spPr>
          <a:xfrm>
            <a:off x="685800" y="1828800"/>
            <a:ext cx="7772400" cy="2057400"/>
          </a:xfrm>
        </p:spPr>
        <p:txBody>
          <a:bodyPr/>
          <a:lstStyle/>
          <a:p>
            <a:pPr>
              <a:lnSpc>
                <a:spcPct val="150000"/>
              </a:lnSpc>
            </a:pPr>
            <a:r>
              <a:rPr lang="en-US" altLang="zh-CN" sz="8000" b="1" dirty="0">
                <a:latin typeface="Times New Roman" panose="02020603050405020304" pitchFamily="18" charset="0"/>
                <a:ea typeface="宋体" panose="02010600030101010101" pitchFamily="2" charset="-122"/>
                <a:cs typeface="Times New Roman" panose="02020603050405020304" pitchFamily="18" charset="0"/>
              </a:rPr>
              <a:t>End</a:t>
            </a:r>
          </a:p>
        </p:txBody>
      </p:sp>
      <p:sp>
        <p:nvSpPr>
          <p:cNvPr id="60418" name="灯片编号占位符 5">
            <a:extLst>
              <a:ext uri="{FF2B5EF4-FFF2-40B4-BE49-F238E27FC236}">
                <a16:creationId xmlns:a16="http://schemas.microsoft.com/office/drawing/2014/main" id="{52395DA3-C202-46B7-AC1D-52359C2E7C6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242533A1-7A37-48BD-AB09-2B06A6261AFF}" type="slidenum">
              <a:rPr lang="zh-CN" altLang="en-US">
                <a:solidFill>
                  <a:schemeClr val="bg2"/>
                </a:solidFill>
                <a:latin typeface="Arial" panose="020B0604020202020204" pitchFamily="34" charset="0"/>
              </a:rPr>
              <a:pPr/>
              <a:t>28</a:t>
            </a:fld>
            <a:endParaRPr lang="en-US" altLang="zh-CN">
              <a:solidFill>
                <a:schemeClr val="bg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0484" name="Rectangle 6">
            <a:extLst>
              <a:ext uri="{FF2B5EF4-FFF2-40B4-BE49-F238E27FC236}">
                <a16:creationId xmlns:a16="http://schemas.microsoft.com/office/drawing/2014/main" id="{84F5AD01-AE24-4632-A7B6-9F2D0C5B66EB}"/>
              </a:ext>
            </a:extLst>
          </p:cNvPr>
          <p:cNvSpPr>
            <a:spLocks noGrp="1" noChangeArrowheads="1"/>
          </p:cNvSpPr>
          <p:nvPr>
            <p:ph idx="1"/>
          </p:nvPr>
        </p:nvSpPr>
        <p:spPr>
          <a:xfrm>
            <a:off x="35496" y="1052338"/>
            <a:ext cx="8964612" cy="5761038"/>
          </a:xfrm>
        </p:spPr>
        <p:txBody>
          <a:bodyPr>
            <a:normAutofit fontScale="92500" lnSpcReduction="10000"/>
          </a:bodyPr>
          <a:lstStyle/>
          <a:p>
            <a:pPr>
              <a:lnSpc>
                <a:spcPct val="110000"/>
              </a:lnSpc>
              <a:defRPr/>
            </a:pPr>
            <a:r>
              <a:rPr lang="zh-CN" altLang="en-US" sz="2800"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树的基本概念</a:t>
            </a:r>
          </a:p>
          <a:p>
            <a:pPr lvl="1">
              <a:lnSpc>
                <a:spcPct val="110000"/>
              </a:lnSpc>
              <a:spcBef>
                <a:spcPct val="0"/>
              </a:spcBef>
              <a:defRPr/>
            </a:pPr>
            <a:r>
              <a:rPr lang="zh-CN" altLang="en-US" sz="2400"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结点</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node)：</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树中的元素由两部分组成：</a:t>
            </a:r>
          </a:p>
          <a:p>
            <a:pPr lvl="2">
              <a:lnSpc>
                <a:spcPct val="110000"/>
              </a:lnSpc>
              <a:spcBef>
                <a:spcPct val="0"/>
              </a:spcBef>
              <a:defRPr/>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数据域</a:t>
            </a:r>
          </a:p>
          <a:p>
            <a:pPr lvl="2">
              <a:lnSpc>
                <a:spcPct val="110000"/>
              </a:lnSpc>
              <a:spcBef>
                <a:spcPct val="0"/>
              </a:spcBef>
              <a:defRPr/>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若干指向其子树分支的指针域</a:t>
            </a:r>
          </a:p>
          <a:p>
            <a:pPr lvl="1">
              <a:lnSpc>
                <a:spcPct val="110000"/>
              </a:lnSpc>
              <a:spcBef>
                <a:spcPct val="0"/>
              </a:spcBef>
              <a:defRPr/>
            </a:pPr>
            <a:r>
              <a:rPr lang="zh-CN" altLang="en-US" sz="2400"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结点的度</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node’s degree)：</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结点拥有的子树的个数</a:t>
            </a:r>
          </a:p>
          <a:p>
            <a:pPr lvl="1">
              <a:lnSpc>
                <a:spcPct val="110000"/>
              </a:lnSpc>
              <a:spcBef>
                <a:spcPct val="0"/>
              </a:spcBef>
              <a:defRPr/>
            </a:pPr>
            <a:r>
              <a:rPr lang="zh-CN" altLang="en-US" sz="2400"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树的度</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tree’s degree)：</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树中结点度数的最大值</a:t>
            </a:r>
          </a:p>
          <a:p>
            <a:pPr lvl="1">
              <a:lnSpc>
                <a:spcPct val="110000"/>
              </a:lnSpc>
              <a:spcBef>
                <a:spcPct val="0"/>
              </a:spcBef>
              <a:defRPr/>
            </a:pPr>
            <a:r>
              <a:rPr lang="zh-CN" altLang="en-US" sz="2400"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叶子</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leaf)：</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度为 0 的结点</a:t>
            </a:r>
          </a:p>
          <a:p>
            <a:pPr lvl="1">
              <a:lnSpc>
                <a:spcPct val="110000"/>
              </a:lnSpc>
              <a:spcBef>
                <a:spcPct val="0"/>
              </a:spcBef>
              <a:defRPr/>
            </a:pPr>
            <a:r>
              <a:rPr lang="zh-CN" altLang="en-US" sz="2400"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分支结点</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branch node)：</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度≠0 的结点</a:t>
            </a:r>
          </a:p>
          <a:p>
            <a:pPr lvl="1">
              <a:lnSpc>
                <a:spcPct val="110000"/>
              </a:lnSpc>
              <a:spcBef>
                <a:spcPct val="0"/>
              </a:spcBef>
              <a:defRPr/>
            </a:pPr>
            <a:r>
              <a:rPr lang="zh-CN" altLang="en-US" sz="2400"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孩子</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400" dirty="0" err="1">
                <a:latin typeface="Times New Roman" panose="02020603050405020304" pitchFamily="18" charset="0"/>
                <a:ea typeface="华文中宋" panose="02010600040101010101" pitchFamily="2" charset="-122"/>
                <a:cs typeface="Times New Roman" panose="02020603050405020304" pitchFamily="18" charset="0"/>
              </a:rPr>
              <a:t>childern</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除</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root</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外，每个结点都是其前趋结点的孩子</a:t>
            </a:r>
          </a:p>
          <a:p>
            <a:pPr lvl="1">
              <a:lnSpc>
                <a:spcPct val="110000"/>
              </a:lnSpc>
              <a:spcBef>
                <a:spcPct val="0"/>
              </a:spcBef>
              <a:defRPr/>
            </a:pPr>
            <a:r>
              <a:rPr lang="zh-CN" altLang="en-US" sz="2400"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双亲</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parents)：</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孩子结点的上层结点</a:t>
            </a:r>
          </a:p>
          <a:p>
            <a:pPr lvl="1">
              <a:lnSpc>
                <a:spcPct val="110000"/>
              </a:lnSpc>
              <a:spcBef>
                <a:spcPct val="0"/>
              </a:spcBef>
              <a:defRPr/>
            </a:pPr>
            <a:r>
              <a:rPr lang="zh-CN" altLang="en-US" sz="2400"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兄弟</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sibling)：</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同一双亲的孩子</a:t>
            </a:r>
          </a:p>
          <a:p>
            <a:pPr lvl="1">
              <a:lnSpc>
                <a:spcPct val="110000"/>
              </a:lnSpc>
              <a:spcBef>
                <a:spcPct val="0"/>
              </a:spcBef>
              <a:defRPr/>
            </a:pPr>
            <a:r>
              <a:rPr lang="zh-CN" altLang="en-US" sz="2400"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结点的层次</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level)：</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根为第一层，其它任何结点的层次是其双亲结点的层次＋1</a:t>
            </a:r>
          </a:p>
          <a:p>
            <a:pPr lvl="1">
              <a:lnSpc>
                <a:spcPct val="110000"/>
              </a:lnSpc>
              <a:spcBef>
                <a:spcPct val="0"/>
              </a:spcBef>
              <a:defRPr/>
            </a:pPr>
            <a:r>
              <a:rPr lang="zh-CN" altLang="en-US" sz="2400"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树的深度/高度</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(depth)：</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树中结点的最大层次数</a:t>
            </a:r>
          </a:p>
          <a:p>
            <a:pPr lvl="1">
              <a:lnSpc>
                <a:spcPct val="110000"/>
              </a:lnSpc>
              <a:spcBef>
                <a:spcPct val="0"/>
              </a:spcBef>
              <a:defRPr/>
            </a:pPr>
            <a:r>
              <a:rPr lang="zh-CN" altLang="en-US" sz="2400"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森林</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forest)：m </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棵互不相交的树的集合(</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m≥0)</a:t>
            </a:r>
          </a:p>
          <a:p>
            <a:pPr lvl="1">
              <a:lnSpc>
                <a:spcPct val="110000"/>
              </a:lnSpc>
              <a:spcBef>
                <a:spcPct val="0"/>
              </a:spcBef>
              <a:defRPr/>
            </a:pPr>
            <a:r>
              <a:rPr lang="zh-CN" altLang="en-US" sz="2400"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有序树</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：兄弟结点间有先后次序的树，不能互换；否则，称为无序树</a:t>
            </a:r>
          </a:p>
        </p:txBody>
      </p:sp>
      <p:sp>
        <p:nvSpPr>
          <p:cNvPr id="22530" name="灯片编号占位符 5">
            <a:extLst>
              <a:ext uri="{FF2B5EF4-FFF2-40B4-BE49-F238E27FC236}">
                <a16:creationId xmlns:a16="http://schemas.microsoft.com/office/drawing/2014/main" id="{9F2C6C93-4671-4290-89AF-F57009C5CC0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0BE21775-0A56-49C9-9426-90049535028D}" type="slidenum">
              <a:rPr lang="zh-CN" altLang="en-US">
                <a:solidFill>
                  <a:schemeClr val="bg2"/>
                </a:solidFill>
                <a:latin typeface="Arial" panose="020B0604020202020204" pitchFamily="34" charset="0"/>
              </a:rPr>
              <a:pPr/>
              <a:t>3</a:t>
            </a:fld>
            <a:endParaRPr lang="en-US" altLang="zh-CN">
              <a:solidFill>
                <a:schemeClr val="bg2"/>
              </a:solidFill>
            </a:endParaRPr>
          </a:p>
        </p:txBody>
      </p:sp>
      <p:pic>
        <p:nvPicPr>
          <p:cNvPr id="83975" name="Picture 7" descr="Snap15">
            <a:extLst>
              <a:ext uri="{FF2B5EF4-FFF2-40B4-BE49-F238E27FC236}">
                <a16:creationId xmlns:a16="http://schemas.microsoft.com/office/drawing/2014/main" id="{0675AB99-4377-4C53-B723-D80070F6EC24}"/>
              </a:ext>
            </a:extLst>
          </p:cNvPr>
          <p:cNvPicPr>
            <a:picLocks noChangeAspect="1" noChangeArrowheads="1"/>
          </p:cNvPicPr>
          <p:nvPr/>
        </p:nvPicPr>
        <p:blipFill>
          <a:blip r:embed="rId3" cstate="print">
            <a:duotone>
              <a:prstClr val="black"/>
              <a:schemeClr val="accent1">
                <a:tint val="45000"/>
                <a:satMod val="400000"/>
              </a:schemeClr>
            </a:duotone>
            <a:lum contrast="100000"/>
            <a:extLst>
              <a:ext uri="{BEBA8EAE-BF5A-486C-A8C5-ECC9F3942E4B}">
                <a14:imgProps xmlns:a14="http://schemas.microsoft.com/office/drawing/2010/main">
                  <a14:imgLayer r:embed="rId4">
                    <a14:imgEffect>
                      <a14:saturation sat="0"/>
                    </a14:imgEffect>
                  </a14:imgLayer>
                </a14:imgProps>
              </a:ext>
            </a:extLst>
          </a:blip>
          <a:srcRect/>
          <a:stretch>
            <a:fillRect/>
          </a:stretch>
        </p:blipFill>
        <p:spPr bwMode="auto">
          <a:xfrm>
            <a:off x="5775843" y="404664"/>
            <a:ext cx="3370236" cy="1954661"/>
          </a:xfrm>
          <a:prstGeom prst="rect">
            <a:avLst/>
          </a:prstGeom>
          <a:solidFill>
            <a:schemeClr val="accent6">
              <a:lumMod val="60000"/>
              <a:lumOff val="40000"/>
              <a:alpha val="73000"/>
            </a:schemeClr>
          </a:solidFill>
          <a:ln w="9525">
            <a:noFill/>
            <a:miter lim="800000"/>
            <a:headEnd/>
            <a:tailEnd/>
          </a:ln>
        </p:spPr>
      </p:pic>
      <p:sp>
        <p:nvSpPr>
          <p:cNvPr id="9" name="Rectangle 2">
            <a:extLst>
              <a:ext uri="{FF2B5EF4-FFF2-40B4-BE49-F238E27FC236}">
                <a16:creationId xmlns:a16="http://schemas.microsoft.com/office/drawing/2014/main" id="{4ED9B38D-8DAE-4901-B8EC-A9CBD77FD80D}"/>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3.5</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树与二叉树</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path" presetSubtype="0" accel="50000" decel="50000" fill="hold" nodeType="clickEffect">
                                  <p:stCondLst>
                                    <p:cond delay="0"/>
                                  </p:stCondLst>
                                  <p:childTnLst>
                                    <p:animMotion origin="layout" path="M 8.33333E-7 7.40741E-7 L -0.79531 -0.00208 " pathEditMode="relative" rAng="0" ptsTypes="AA">
                                      <p:cBhvr>
                                        <p:cTn id="6" dur="2000" spd="-100000" fill="hold"/>
                                        <p:tgtEl>
                                          <p:spTgt spid="83975"/>
                                        </p:tgtEl>
                                        <p:attrNameLst>
                                          <p:attrName>ppt_x</p:attrName>
                                          <p:attrName>ppt_y</p:attrName>
                                        </p:attrNameLst>
                                      </p:cBhvr>
                                      <p:rCtr x="-39774"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3556" name="Rectangle 9">
            <a:extLst>
              <a:ext uri="{FF2B5EF4-FFF2-40B4-BE49-F238E27FC236}">
                <a16:creationId xmlns:a16="http://schemas.microsoft.com/office/drawing/2014/main" id="{7E72D7AA-DD22-48DA-B2AE-30CBE776C8A0}"/>
              </a:ext>
            </a:extLst>
          </p:cNvPr>
          <p:cNvSpPr>
            <a:spLocks noGrp="1" noChangeArrowheads="1"/>
          </p:cNvSpPr>
          <p:nvPr>
            <p:ph idx="1"/>
          </p:nvPr>
        </p:nvSpPr>
        <p:spPr>
          <a:xfrm>
            <a:off x="400000" y="1267817"/>
            <a:ext cx="7772400" cy="3889375"/>
          </a:xfrm>
        </p:spPr>
        <p:txBody>
          <a:bodyPr/>
          <a:lstStyle/>
          <a:p>
            <a:r>
              <a:rPr lang="zh-CN" altLang="en-US" sz="2800" dirty="0">
                <a:latin typeface="华文中宋" panose="02010600040101010101" pitchFamily="2" charset="-122"/>
                <a:ea typeface="华文中宋" panose="02010600040101010101" pitchFamily="2" charset="-122"/>
              </a:rPr>
              <a:t>树的存储</a:t>
            </a:r>
          </a:p>
          <a:p>
            <a:pPr lvl="1"/>
            <a:r>
              <a:rPr lang="zh-CN" altLang="en-US" sz="2400" dirty="0">
                <a:latin typeface="华文中宋" panose="02010600040101010101" pitchFamily="2" charset="-122"/>
                <a:ea typeface="华文中宋" panose="02010600040101010101" pitchFamily="2" charset="-122"/>
              </a:rPr>
              <a:t>可有多种存储结构</a:t>
            </a:r>
          </a:p>
          <a:p>
            <a:pPr lvl="1"/>
            <a:r>
              <a:rPr lang="zh-CN" altLang="en-US" sz="2400" dirty="0">
                <a:latin typeface="华文中宋" panose="02010600040101010101" pitchFamily="2" charset="-122"/>
                <a:ea typeface="华文中宋" panose="02010600040101010101" pitchFamily="2" charset="-122"/>
              </a:rPr>
              <a:t>只讨论最常用的链式存储方式</a:t>
            </a:r>
          </a:p>
          <a:p>
            <a:r>
              <a:rPr lang="zh-CN" altLang="en-US" sz="2800" dirty="0">
                <a:latin typeface="华文中宋" panose="02010600040101010101" pitchFamily="2" charset="-122"/>
                <a:ea typeface="华文中宋" panose="02010600040101010101" pitchFamily="2" charset="-122"/>
              </a:rPr>
              <a:t>树的链式存储</a:t>
            </a:r>
          </a:p>
          <a:p>
            <a:pPr lvl="1"/>
            <a:r>
              <a:rPr lang="zh-CN" altLang="en-US" sz="2400" dirty="0">
                <a:latin typeface="华文中宋" panose="02010600040101010101" pitchFamily="2" charset="-122"/>
                <a:ea typeface="华文中宋" panose="02010600040101010101" pitchFamily="2" charset="-122"/>
              </a:rPr>
              <a:t>树是多分支的非线性表</a:t>
            </a:r>
          </a:p>
          <a:p>
            <a:pPr lvl="1"/>
            <a:r>
              <a:rPr lang="zh-CN" altLang="en-US" sz="2400" dirty="0">
                <a:latin typeface="华文中宋" panose="02010600040101010101" pitchFamily="2" charset="-122"/>
                <a:ea typeface="华文中宋" panose="02010600040101010101" pitchFamily="2" charset="-122"/>
              </a:rPr>
              <a:t>需采用多重链表结构，即：每个结点除了包含结点的数据外，还包含有多个指针域，每一个指针域指向其孩子结点（一棵子树的根结点）</a:t>
            </a:r>
          </a:p>
        </p:txBody>
      </p:sp>
      <p:sp>
        <p:nvSpPr>
          <p:cNvPr id="23554" name="灯片编号占位符 5">
            <a:extLst>
              <a:ext uri="{FF2B5EF4-FFF2-40B4-BE49-F238E27FC236}">
                <a16:creationId xmlns:a16="http://schemas.microsoft.com/office/drawing/2014/main" id="{7CEC4122-6498-4CB1-9ECE-E43C4D7B86C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00E386F9-B81D-45A0-98C8-D7AEF053A4BC}" type="slidenum">
              <a:rPr lang="zh-CN" altLang="en-US">
                <a:solidFill>
                  <a:schemeClr val="bg2"/>
                </a:solidFill>
                <a:latin typeface="Arial" panose="020B0604020202020204" pitchFamily="34" charset="0"/>
              </a:rPr>
              <a:pPr/>
              <a:t>4</a:t>
            </a:fld>
            <a:endParaRPr lang="en-US" altLang="zh-CN">
              <a:solidFill>
                <a:schemeClr val="bg2"/>
              </a:solidFill>
            </a:endParaRPr>
          </a:p>
        </p:txBody>
      </p:sp>
      <p:pic>
        <p:nvPicPr>
          <p:cNvPr id="29701" name="Picture 13" descr="Snap1">
            <a:extLst>
              <a:ext uri="{FF2B5EF4-FFF2-40B4-BE49-F238E27FC236}">
                <a16:creationId xmlns:a16="http://schemas.microsoft.com/office/drawing/2014/main" id="{10B940A0-835A-4364-900E-D1F6C64767E6}"/>
              </a:ext>
            </a:extLst>
          </p:cNvPr>
          <p:cNvPicPr>
            <a:picLocks noChangeAspect="1" noChangeArrowheads="1"/>
          </p:cNvPicPr>
          <p:nvPr/>
        </p:nvPicPr>
        <p:blipFill>
          <a:blip r:embed="rId2" cstate="print">
            <a:duotone>
              <a:prstClr val="black"/>
              <a:schemeClr val="accent1">
                <a:tint val="45000"/>
                <a:satMod val="400000"/>
              </a:schemeClr>
            </a:duotone>
            <a:lum contrast="100000"/>
            <a:extLst>
              <a:ext uri="{BEBA8EAE-BF5A-486C-A8C5-ECC9F3942E4B}">
                <a14:imgProps xmlns:a14="http://schemas.microsoft.com/office/drawing/2010/main">
                  <a14:imgLayer r:embed="rId3">
                    <a14:imgEffect>
                      <a14:saturation sat="0"/>
                    </a14:imgEffect>
                  </a14:imgLayer>
                </a14:imgProps>
              </a:ext>
            </a:extLst>
          </a:blip>
          <a:srcRect/>
          <a:stretch>
            <a:fillRect/>
          </a:stretch>
        </p:blipFill>
        <p:spPr bwMode="auto">
          <a:xfrm>
            <a:off x="1547664" y="4569222"/>
            <a:ext cx="5832475" cy="2316162"/>
          </a:xfrm>
          <a:prstGeom prst="rect">
            <a:avLst/>
          </a:prstGeom>
          <a:noFill/>
          <a:ln w="9525">
            <a:noFill/>
            <a:miter lim="800000"/>
            <a:headEnd/>
            <a:tailEnd/>
          </a:ln>
        </p:spPr>
      </p:pic>
      <p:sp>
        <p:nvSpPr>
          <p:cNvPr id="8" name="Rectangle 2">
            <a:extLst>
              <a:ext uri="{FF2B5EF4-FFF2-40B4-BE49-F238E27FC236}">
                <a16:creationId xmlns:a16="http://schemas.microsoft.com/office/drawing/2014/main" id="{B65C35A5-005D-41E0-BCF9-3649D82CD671}"/>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3.5</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树与二叉树</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4580" name="Rectangle 7">
            <a:extLst>
              <a:ext uri="{FF2B5EF4-FFF2-40B4-BE49-F238E27FC236}">
                <a16:creationId xmlns:a16="http://schemas.microsoft.com/office/drawing/2014/main" id="{4A18D4CB-EA7B-4828-BCE3-C7E39E9E2A29}"/>
              </a:ext>
            </a:extLst>
          </p:cNvPr>
          <p:cNvSpPr>
            <a:spLocks noGrp="1" noChangeArrowheads="1"/>
          </p:cNvSpPr>
          <p:nvPr>
            <p:ph idx="1"/>
          </p:nvPr>
        </p:nvSpPr>
        <p:spPr>
          <a:xfrm>
            <a:off x="136525" y="1039813"/>
            <a:ext cx="8877300" cy="4032250"/>
          </a:xfrm>
        </p:spPr>
        <p:txBody>
          <a:bodyPr/>
          <a:lstStyle/>
          <a:p>
            <a:pPr>
              <a:lnSpc>
                <a:spcPct val="90000"/>
              </a:lnSpc>
            </a:pPr>
            <a:r>
              <a:rPr lang="zh-CN" altLang="en-US" sz="2800" dirty="0">
                <a:latin typeface="华文中宋" panose="02010600040101010101" pitchFamily="2" charset="-122"/>
                <a:ea typeface="华文中宋" panose="02010600040101010101" pitchFamily="2" charset="-122"/>
              </a:rPr>
              <a:t>树的链式存储</a:t>
            </a:r>
          </a:p>
          <a:p>
            <a:pPr lvl="1">
              <a:lnSpc>
                <a:spcPct val="90000"/>
              </a:lnSpc>
            </a:pPr>
            <a:r>
              <a:rPr lang="zh-CN" altLang="en-US" sz="2400" dirty="0">
                <a:solidFill>
                  <a:srgbClr val="FF0000"/>
                </a:solidFill>
                <a:latin typeface="华文中宋" panose="02010600040101010101" pitchFamily="2" charset="-122"/>
                <a:ea typeface="华文中宋" panose="02010600040101010101" pitchFamily="2" charset="-122"/>
              </a:rPr>
              <a:t>同构存储</a:t>
            </a:r>
            <a:r>
              <a:rPr lang="zh-CN" altLang="en-US" sz="2400" dirty="0">
                <a:latin typeface="华文中宋" panose="02010600040101010101" pitchFamily="2" charset="-122"/>
                <a:ea typeface="华文中宋" panose="02010600040101010101" pitchFamily="2" charset="-122"/>
              </a:rPr>
              <a:t>（定长结点）</a:t>
            </a:r>
          </a:p>
          <a:p>
            <a:pPr lvl="2">
              <a:lnSpc>
                <a:spcPct val="90000"/>
              </a:lnSpc>
            </a:pPr>
            <a:r>
              <a:rPr lang="zh-CN" altLang="en-US" sz="2000" dirty="0">
                <a:latin typeface="华文中宋" panose="02010600040101010101" pitchFamily="2" charset="-122"/>
                <a:ea typeface="华文中宋" panose="02010600040101010101" pitchFamily="2" charset="-122"/>
              </a:rPr>
              <a:t>所有结点的指针域的数目都一样，都等于树的度</a:t>
            </a:r>
          </a:p>
          <a:p>
            <a:pPr lvl="2">
              <a:lnSpc>
                <a:spcPct val="90000"/>
              </a:lnSpc>
            </a:pPr>
            <a:r>
              <a:rPr lang="zh-CN" altLang="en-US" sz="2000" dirty="0">
                <a:latin typeface="华文中宋" panose="02010600040101010101" pitchFamily="2" charset="-122"/>
                <a:ea typeface="华文中宋" panose="02010600040101010101" pitchFamily="2" charset="-122"/>
              </a:rPr>
              <a:t>所有结点的长度一致</a:t>
            </a:r>
          </a:p>
          <a:p>
            <a:pPr lvl="2">
              <a:lnSpc>
                <a:spcPct val="90000"/>
              </a:lnSpc>
            </a:pPr>
            <a:r>
              <a:rPr lang="zh-CN" altLang="en-US" sz="2000" dirty="0">
                <a:latin typeface="华文中宋" panose="02010600040101010101" pitchFamily="2" charset="-122"/>
                <a:ea typeface="华文中宋" panose="02010600040101010101" pitchFamily="2" charset="-122"/>
              </a:rPr>
              <a:t>运算方便，浪费空间</a:t>
            </a:r>
            <a:r>
              <a:rPr lang="en-US" altLang="zh-CN" sz="2000" dirty="0">
                <a:latin typeface="华文中宋" panose="02010600040101010101" pitchFamily="2" charset="-122"/>
                <a:ea typeface="华文中宋" panose="02010600040101010101" pitchFamily="2" charset="-122"/>
              </a:rPr>
              <a:t>(</a:t>
            </a:r>
            <a:r>
              <a:rPr lang="zh-CN" altLang="en-US" sz="2000" dirty="0">
                <a:solidFill>
                  <a:schemeClr val="tx2"/>
                </a:solidFill>
                <a:latin typeface="华文中宋" panose="02010600040101010101" pitchFamily="2" charset="-122"/>
                <a:ea typeface="华文中宋" panose="02010600040101010101" pitchFamily="2" charset="-122"/>
              </a:rPr>
              <a:t>树的度越大浪费越严重</a:t>
            </a:r>
            <a:r>
              <a:rPr lang="zh-CN" altLang="zh-CN" sz="2000" dirty="0">
                <a:latin typeface="华文中宋" panose="02010600040101010101" pitchFamily="2" charset="-122"/>
                <a:ea typeface="华文中宋" panose="02010600040101010101" pitchFamily="2" charset="-122"/>
              </a:rPr>
              <a:t>→</a:t>
            </a:r>
            <a:r>
              <a:rPr lang="zh-CN" altLang="en-US" sz="2000" dirty="0">
                <a:solidFill>
                  <a:schemeClr val="tx2"/>
                </a:solidFill>
                <a:latin typeface="华文中宋" panose="02010600040101010101" pitchFamily="2" charset="-122"/>
                <a:ea typeface="华文中宋" panose="02010600040101010101" pitchFamily="2" charset="-122"/>
              </a:rPr>
              <a:t>二叉树浪费最小</a:t>
            </a:r>
            <a:r>
              <a:rPr lang="en-US" altLang="zh-CN" sz="2000" dirty="0">
                <a:latin typeface="华文中宋" panose="02010600040101010101" pitchFamily="2" charset="-122"/>
                <a:ea typeface="华文中宋" panose="02010600040101010101" pitchFamily="2" charset="-122"/>
              </a:rPr>
              <a:t>)</a:t>
            </a:r>
          </a:p>
          <a:p>
            <a:pPr lvl="1">
              <a:lnSpc>
                <a:spcPct val="90000"/>
              </a:lnSpc>
            </a:pPr>
            <a:r>
              <a:rPr lang="zh-CN" altLang="en-US" sz="2400" dirty="0">
                <a:solidFill>
                  <a:srgbClr val="FF0000"/>
                </a:solidFill>
                <a:latin typeface="华文中宋" panose="02010600040101010101" pitchFamily="2" charset="-122"/>
                <a:ea typeface="华文中宋" panose="02010600040101010101" pitchFamily="2" charset="-122"/>
              </a:rPr>
              <a:t>异构存储</a:t>
            </a:r>
            <a:r>
              <a:rPr lang="zh-CN" altLang="en-US" sz="2400" dirty="0">
                <a:latin typeface="华文中宋" panose="02010600040101010101" pitchFamily="2" charset="-122"/>
                <a:ea typeface="华文中宋" panose="02010600040101010101" pitchFamily="2" charset="-122"/>
              </a:rPr>
              <a:t>（不定长结点）</a:t>
            </a:r>
          </a:p>
          <a:p>
            <a:pPr lvl="2">
              <a:lnSpc>
                <a:spcPct val="90000"/>
              </a:lnSpc>
            </a:pPr>
            <a:r>
              <a:rPr lang="zh-CN" altLang="en-US" sz="2000" dirty="0">
                <a:latin typeface="华文中宋" panose="02010600040101010101" pitchFamily="2" charset="-122"/>
                <a:ea typeface="华文中宋" panose="02010600040101010101" pitchFamily="2" charset="-122"/>
              </a:rPr>
              <a:t>结点的指针域个数取决于有几个孩子，有几个孩子就有几个指针域</a:t>
            </a:r>
          </a:p>
          <a:p>
            <a:pPr lvl="2">
              <a:lnSpc>
                <a:spcPct val="90000"/>
              </a:lnSpc>
            </a:pPr>
            <a:r>
              <a:rPr lang="zh-CN" altLang="en-US" sz="2000" dirty="0">
                <a:latin typeface="华文中宋" panose="02010600040101010101" pitchFamily="2" charset="-122"/>
                <a:ea typeface="华文中宋" panose="02010600040101010101" pitchFamily="2" charset="-122"/>
              </a:rPr>
              <a:t>结点的长度有所不同</a:t>
            </a:r>
          </a:p>
          <a:p>
            <a:pPr lvl="2">
              <a:lnSpc>
                <a:spcPct val="90000"/>
              </a:lnSpc>
            </a:pPr>
            <a:r>
              <a:rPr lang="zh-CN" altLang="en-US" sz="2000" dirty="0">
                <a:latin typeface="华文中宋" panose="02010600040101010101" pitchFamily="2" charset="-122"/>
                <a:ea typeface="华文中宋" panose="02010600040101010101" pitchFamily="2" charset="-122"/>
              </a:rPr>
              <a:t>节省空间，运算复杂</a:t>
            </a:r>
          </a:p>
          <a:p>
            <a:pPr lvl="1">
              <a:lnSpc>
                <a:spcPct val="90000"/>
              </a:lnSpc>
            </a:pPr>
            <a:r>
              <a:rPr lang="zh-CN" altLang="en-US" sz="2400" dirty="0">
                <a:latin typeface="华文中宋" panose="02010600040101010101" pitchFamily="2" charset="-122"/>
                <a:ea typeface="华文中宋" panose="02010600040101010101" pitchFamily="2" charset="-122"/>
              </a:rPr>
              <a:t>为了使用同构存储方式，可以把树转化为二叉树，这样运算简单，而且节省存储空间</a:t>
            </a:r>
          </a:p>
        </p:txBody>
      </p:sp>
      <p:sp>
        <p:nvSpPr>
          <p:cNvPr id="24578" name="灯片编号占位符 5">
            <a:extLst>
              <a:ext uri="{FF2B5EF4-FFF2-40B4-BE49-F238E27FC236}">
                <a16:creationId xmlns:a16="http://schemas.microsoft.com/office/drawing/2014/main" id="{A499CE70-6DD3-4DE1-BF00-F129EF33F14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60C2BAFF-40B0-4AFC-B0F9-D43202B5FD98}" type="slidenum">
              <a:rPr lang="zh-CN" altLang="en-US">
                <a:solidFill>
                  <a:schemeClr val="bg2"/>
                </a:solidFill>
                <a:latin typeface="Arial" panose="020B0604020202020204" pitchFamily="34" charset="0"/>
              </a:rPr>
              <a:pPr/>
              <a:t>5</a:t>
            </a:fld>
            <a:endParaRPr lang="en-US" altLang="zh-CN">
              <a:solidFill>
                <a:schemeClr val="bg2"/>
              </a:solidFill>
            </a:endParaRPr>
          </a:p>
        </p:txBody>
      </p:sp>
      <p:pic>
        <p:nvPicPr>
          <p:cNvPr id="30725" name="Picture 5" descr="Snap1">
            <a:extLst>
              <a:ext uri="{FF2B5EF4-FFF2-40B4-BE49-F238E27FC236}">
                <a16:creationId xmlns:a16="http://schemas.microsoft.com/office/drawing/2014/main" id="{47F0AEFD-F42E-4B10-8385-301BBC6CA577}"/>
              </a:ext>
            </a:extLst>
          </p:cNvPr>
          <p:cNvPicPr>
            <a:picLocks noChangeAspect="1" noChangeArrowheads="1"/>
          </p:cNvPicPr>
          <p:nvPr/>
        </p:nvPicPr>
        <p:blipFill>
          <a:blip r:embed="rId3" cstate="print">
            <a:duotone>
              <a:prstClr val="black"/>
              <a:schemeClr val="accent1">
                <a:tint val="45000"/>
                <a:satMod val="400000"/>
              </a:schemeClr>
            </a:duotone>
            <a:lum contrast="100000"/>
            <a:extLst>
              <a:ext uri="{BEBA8EAE-BF5A-486C-A8C5-ECC9F3942E4B}">
                <a14:imgProps xmlns:a14="http://schemas.microsoft.com/office/drawing/2010/main">
                  <a14:imgLayer r:embed="rId4">
                    <a14:imgEffect>
                      <a14:saturation sat="0"/>
                    </a14:imgEffect>
                  </a14:imgLayer>
                </a14:imgProps>
              </a:ext>
            </a:extLst>
          </a:blip>
          <a:srcRect/>
          <a:stretch>
            <a:fillRect/>
          </a:stretch>
        </p:blipFill>
        <p:spPr bwMode="auto">
          <a:xfrm>
            <a:off x="575462" y="4785246"/>
            <a:ext cx="4500594" cy="2316162"/>
          </a:xfrm>
          <a:prstGeom prst="rect">
            <a:avLst/>
          </a:prstGeom>
          <a:noFill/>
          <a:ln w="9525">
            <a:noFill/>
            <a:miter lim="800000"/>
            <a:headEnd/>
            <a:tailEnd/>
          </a:ln>
        </p:spPr>
      </p:pic>
      <p:pic>
        <p:nvPicPr>
          <p:cNvPr id="24582" name="Picture 7" descr="E:\temp\图片3.PNG">
            <a:extLst>
              <a:ext uri="{FF2B5EF4-FFF2-40B4-BE49-F238E27FC236}">
                <a16:creationId xmlns:a16="http://schemas.microsoft.com/office/drawing/2014/main" id="{E3C5668E-2D94-47B5-A752-7B06B51D60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6056" y="4964633"/>
            <a:ext cx="2643188" cy="19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5F615CDB-ACBE-4A1C-AD32-7D89B610F498}"/>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3.5</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树与二叉树</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86026" name="Rectangle 10">
            <a:extLst>
              <a:ext uri="{FF2B5EF4-FFF2-40B4-BE49-F238E27FC236}">
                <a16:creationId xmlns:a16="http://schemas.microsoft.com/office/drawing/2014/main" id="{7FB0BA52-CF93-423B-856A-80EAA15DD59C}"/>
              </a:ext>
            </a:extLst>
          </p:cNvPr>
          <p:cNvSpPr>
            <a:spLocks noGrp="1" noChangeArrowheads="1"/>
          </p:cNvSpPr>
          <p:nvPr>
            <p:ph idx="1"/>
          </p:nvPr>
        </p:nvSpPr>
        <p:spPr>
          <a:xfrm>
            <a:off x="136525" y="1184423"/>
            <a:ext cx="4903788" cy="5268913"/>
          </a:xfrm>
        </p:spPr>
        <p:txBody>
          <a:bodyPr/>
          <a:lstStyle/>
          <a:p>
            <a:pPr marL="342876" indent="-342876">
              <a:defRPr/>
            </a:pP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二叉树</a:t>
            </a:r>
          </a:p>
          <a:p>
            <a:pPr marL="742897" lvl="1" indent="-285730">
              <a:defRPr/>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是每个结点最多有两个子树的</a:t>
            </a:r>
            <a:r>
              <a:rPr lang="zh-CN" altLang="en-US" sz="2400" dirty="0">
                <a:solidFill>
                  <a:schemeClr val="tx2">
                    <a:lumMod val="60000"/>
                    <a:lumOff val="40000"/>
                  </a:schemeClr>
                </a:solidFill>
                <a:latin typeface="Times New Roman" panose="02020603050405020304" pitchFamily="18" charset="0"/>
                <a:ea typeface="华文中宋" panose="02010600040101010101" pitchFamily="2" charset="-122"/>
                <a:cs typeface="Times New Roman" panose="02020603050405020304" pitchFamily="18" charset="0"/>
              </a:rPr>
              <a:t>有序树</a:t>
            </a:r>
          </a:p>
          <a:p>
            <a:pPr marL="742897" lvl="1" indent="-285730">
              <a:defRPr/>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两个子树分别称为：</a:t>
            </a:r>
            <a:r>
              <a:rPr lang="zh-CN" altLang="en-US" sz="2400" dirty="0">
                <a:solidFill>
                  <a:schemeClr val="tx2">
                    <a:lumMod val="60000"/>
                    <a:lumOff val="40000"/>
                  </a:schemeClr>
                </a:solidFill>
                <a:latin typeface="Times New Roman" panose="02020603050405020304" pitchFamily="18" charset="0"/>
                <a:ea typeface="华文中宋" panose="02010600040101010101" pitchFamily="2" charset="-122"/>
                <a:cs typeface="Times New Roman" panose="02020603050405020304" pitchFamily="18" charset="0"/>
              </a:rPr>
              <a:t>左子树</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400" dirty="0">
                <a:solidFill>
                  <a:schemeClr val="tx2">
                    <a:lumMod val="60000"/>
                    <a:lumOff val="40000"/>
                  </a:schemeClr>
                </a:solidFill>
                <a:latin typeface="Times New Roman" panose="02020603050405020304" pitchFamily="18" charset="0"/>
                <a:ea typeface="华文中宋" panose="02010600040101010101" pitchFamily="2" charset="-122"/>
                <a:cs typeface="Times New Roman" panose="02020603050405020304" pitchFamily="18" charset="0"/>
              </a:rPr>
              <a:t>右子树</a:t>
            </a:r>
          </a:p>
          <a:p>
            <a:pPr marL="342876" indent="-342876">
              <a:defRPr/>
            </a:pP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二叉树的存储</a:t>
            </a:r>
          </a:p>
          <a:p>
            <a:pPr marL="742897" lvl="1" indent="-285730">
              <a:defRPr/>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采用具有 2 个指针的链式存储方式</a:t>
            </a:r>
          </a:p>
          <a:p>
            <a:pPr marL="742897" lvl="1" indent="-285730">
              <a:defRPr/>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每个结点由数据域 和 2个指针域构成</a:t>
            </a:r>
          </a:p>
          <a:p>
            <a:pPr marL="1142919" lvl="2" indent="-228584">
              <a:defRPr/>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一个指针域指向其 左孩子</a:t>
            </a:r>
          </a:p>
          <a:p>
            <a:pPr marL="1142919" lvl="2" indent="-228584">
              <a:defRPr/>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另一个指针域指向其 右孩子</a:t>
            </a:r>
          </a:p>
        </p:txBody>
      </p:sp>
      <p:sp>
        <p:nvSpPr>
          <p:cNvPr id="25602" name="灯片编号占位符 5">
            <a:extLst>
              <a:ext uri="{FF2B5EF4-FFF2-40B4-BE49-F238E27FC236}">
                <a16:creationId xmlns:a16="http://schemas.microsoft.com/office/drawing/2014/main" id="{D55938CE-A0D5-4024-9598-04A4B265C22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1EDA2C61-2E33-4ECC-A103-0BA8F4922288}" type="slidenum">
              <a:rPr lang="zh-CN" altLang="en-US">
                <a:solidFill>
                  <a:schemeClr val="bg2"/>
                </a:solidFill>
                <a:latin typeface="Arial" panose="020B0604020202020204" pitchFamily="34" charset="0"/>
              </a:rPr>
              <a:pPr/>
              <a:t>6</a:t>
            </a:fld>
            <a:endParaRPr lang="en-US" altLang="zh-CN">
              <a:solidFill>
                <a:schemeClr val="bg2"/>
              </a:solidFill>
            </a:endParaRPr>
          </a:p>
        </p:txBody>
      </p:sp>
      <p:grpSp>
        <p:nvGrpSpPr>
          <p:cNvPr id="25605" name="Group 7">
            <a:extLst>
              <a:ext uri="{FF2B5EF4-FFF2-40B4-BE49-F238E27FC236}">
                <a16:creationId xmlns:a16="http://schemas.microsoft.com/office/drawing/2014/main" id="{788BBE36-F805-407C-8325-EFBB0A74CCEA}"/>
              </a:ext>
            </a:extLst>
          </p:cNvPr>
          <p:cNvGrpSpPr>
            <a:grpSpLocks/>
          </p:cNvGrpSpPr>
          <p:nvPr/>
        </p:nvGrpSpPr>
        <p:grpSpPr bwMode="auto">
          <a:xfrm>
            <a:off x="5519738" y="5148263"/>
            <a:ext cx="3048000" cy="377825"/>
            <a:chOff x="3744" y="3888"/>
            <a:chExt cx="1920" cy="238"/>
          </a:xfrm>
        </p:grpSpPr>
        <p:sp>
          <p:nvSpPr>
            <p:cNvPr id="25607" name="Text Box 4">
              <a:extLst>
                <a:ext uri="{FF2B5EF4-FFF2-40B4-BE49-F238E27FC236}">
                  <a16:creationId xmlns:a16="http://schemas.microsoft.com/office/drawing/2014/main" id="{060A6255-25F4-4345-AFD0-D275E9B7FC74}"/>
                </a:ext>
              </a:extLst>
            </p:cNvPr>
            <p:cNvSpPr txBox="1">
              <a:spLocks noChangeArrowheads="1"/>
            </p:cNvSpPr>
            <p:nvPr/>
          </p:nvSpPr>
          <p:spPr bwMode="auto">
            <a:xfrm>
              <a:off x="3744" y="3888"/>
              <a:ext cx="1920" cy="238"/>
            </a:xfrm>
            <a:prstGeom prst="rect">
              <a:avLst/>
            </a:prstGeom>
            <a:noFill/>
            <a:ln w="381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1800" b="1"/>
                <a:t>L child        Data        R child</a:t>
              </a:r>
            </a:p>
          </p:txBody>
        </p:sp>
        <p:sp>
          <p:nvSpPr>
            <p:cNvPr id="25608" name="Line 5">
              <a:extLst>
                <a:ext uri="{FF2B5EF4-FFF2-40B4-BE49-F238E27FC236}">
                  <a16:creationId xmlns:a16="http://schemas.microsoft.com/office/drawing/2014/main" id="{CA886EF3-D0A9-41F5-9BA9-D68F322D9BAF}"/>
                </a:ext>
              </a:extLst>
            </p:cNvPr>
            <p:cNvSpPr>
              <a:spLocks noChangeShapeType="1"/>
            </p:cNvSpPr>
            <p:nvPr/>
          </p:nvSpPr>
          <p:spPr bwMode="auto">
            <a:xfrm flipV="1">
              <a:off x="4992" y="3894"/>
              <a:ext cx="0" cy="227"/>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9" name="Line 6">
              <a:extLst>
                <a:ext uri="{FF2B5EF4-FFF2-40B4-BE49-F238E27FC236}">
                  <a16:creationId xmlns:a16="http://schemas.microsoft.com/office/drawing/2014/main" id="{7A63A0BA-4A00-44E6-9614-4298379031C8}"/>
                </a:ext>
              </a:extLst>
            </p:cNvPr>
            <p:cNvSpPr>
              <a:spLocks noChangeShapeType="1"/>
            </p:cNvSpPr>
            <p:nvPr/>
          </p:nvSpPr>
          <p:spPr bwMode="auto">
            <a:xfrm flipV="1">
              <a:off x="4404" y="3894"/>
              <a:ext cx="0" cy="227"/>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pic>
        <p:nvPicPr>
          <p:cNvPr id="31750" name="Picture 13" descr="Snap4">
            <a:extLst>
              <a:ext uri="{FF2B5EF4-FFF2-40B4-BE49-F238E27FC236}">
                <a16:creationId xmlns:a16="http://schemas.microsoft.com/office/drawing/2014/main" id="{BC746D27-E34F-4C64-A12C-D92EA8FD5DA3}"/>
              </a:ext>
            </a:extLst>
          </p:cNvPr>
          <p:cNvPicPr>
            <a:picLocks noChangeAspect="1" noChangeArrowheads="1"/>
          </p:cNvPicPr>
          <p:nvPr/>
        </p:nvPicPr>
        <p:blipFill>
          <a:blip r:embed="rId3" cstate="print">
            <a:duotone>
              <a:prstClr val="black"/>
              <a:schemeClr val="accent1">
                <a:tint val="45000"/>
                <a:satMod val="400000"/>
              </a:schemeClr>
            </a:duotone>
            <a:lum contrast="100000"/>
            <a:extLst>
              <a:ext uri="{BEBA8EAE-BF5A-486C-A8C5-ECC9F3942E4B}">
                <a14:imgProps xmlns:a14="http://schemas.microsoft.com/office/drawing/2010/main">
                  <a14:imgLayer r:embed="rId4">
                    <a14:imgEffect>
                      <a14:saturation sat="0"/>
                    </a14:imgEffect>
                  </a14:imgLayer>
                </a14:imgProps>
              </a:ext>
            </a:extLst>
          </a:blip>
          <a:srcRect/>
          <a:stretch>
            <a:fillRect/>
          </a:stretch>
        </p:blipFill>
        <p:spPr bwMode="auto">
          <a:xfrm>
            <a:off x="4787901" y="1555750"/>
            <a:ext cx="4284663" cy="3168650"/>
          </a:xfrm>
          <a:prstGeom prst="rect">
            <a:avLst/>
          </a:prstGeom>
          <a:noFill/>
          <a:ln w="9525">
            <a:noFill/>
            <a:miter lim="800000"/>
            <a:headEnd/>
            <a:tailEnd/>
          </a:ln>
        </p:spPr>
      </p:pic>
      <p:sp>
        <p:nvSpPr>
          <p:cNvPr id="12" name="Rectangle 2">
            <a:extLst>
              <a:ext uri="{FF2B5EF4-FFF2-40B4-BE49-F238E27FC236}">
                <a16:creationId xmlns:a16="http://schemas.microsoft.com/office/drawing/2014/main" id="{E1A4929F-C157-479D-AF79-6E4990B70553}"/>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3.5</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树与二叉树</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7652" name="Rectangle 3">
            <a:extLst>
              <a:ext uri="{FF2B5EF4-FFF2-40B4-BE49-F238E27FC236}">
                <a16:creationId xmlns:a16="http://schemas.microsoft.com/office/drawing/2014/main" id="{149E0699-9B27-4CF9-97C8-E690DD9BA841}"/>
              </a:ext>
            </a:extLst>
          </p:cNvPr>
          <p:cNvSpPr>
            <a:spLocks noGrp="1" noChangeArrowheads="1"/>
          </p:cNvSpPr>
          <p:nvPr>
            <p:ph idx="1"/>
          </p:nvPr>
        </p:nvSpPr>
        <p:spPr>
          <a:xfrm>
            <a:off x="136525" y="1183803"/>
            <a:ext cx="8877300" cy="4189413"/>
          </a:xfrm>
        </p:spPr>
        <p:txBody>
          <a:bodyPr/>
          <a:lstStyle/>
          <a:p>
            <a:r>
              <a:rPr lang="zh-CN" altLang="en-US" dirty="0">
                <a:latin typeface="Times New Roman" panose="02020603050405020304" pitchFamily="18" charset="0"/>
                <a:ea typeface="华文中宋" panose="02010600040101010101" pitchFamily="2" charset="-122"/>
                <a:cs typeface="Times New Roman" panose="02020603050405020304" pitchFamily="18" charset="0"/>
              </a:rPr>
              <a:t>二叉树的性质</a:t>
            </a:r>
          </a:p>
          <a:p>
            <a:pPr lvl="2"/>
            <a:r>
              <a:rPr lang="zh-CN" altLang="en-US" dirty="0">
                <a:latin typeface="Times New Roman" panose="02020603050405020304" pitchFamily="18" charset="0"/>
                <a:ea typeface="华文中宋" panose="02010600040101010101" pitchFamily="2" charset="-122"/>
                <a:cs typeface="Times New Roman" panose="02020603050405020304" pitchFamily="18" charset="0"/>
              </a:rPr>
              <a:t>二叉树的第 </a:t>
            </a:r>
            <a:r>
              <a:rPr lang="en-US" altLang="zh-CN" dirty="0" err="1">
                <a:latin typeface="Times New Roman" panose="02020603050405020304" pitchFamily="18" charset="0"/>
                <a:ea typeface="华文中宋" panose="02010600040101010101" pitchFamily="2" charset="-122"/>
                <a:cs typeface="Times New Roman" panose="02020603050405020304" pitchFamily="18" charset="0"/>
              </a:rPr>
              <a:t>i</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层上至多有 2</a:t>
            </a:r>
            <a:r>
              <a:rPr lang="en-US" altLang="zh-CN" baseline="30000"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baseline="30000" dirty="0" err="1">
                <a:latin typeface="Times New Roman" panose="02020603050405020304" pitchFamily="18" charset="0"/>
                <a:ea typeface="华文中宋" panose="02010600040101010101" pitchFamily="2" charset="-122"/>
                <a:cs typeface="Times New Roman" panose="02020603050405020304" pitchFamily="18" charset="0"/>
              </a:rPr>
              <a:t>i</a:t>
            </a:r>
            <a:r>
              <a:rPr lang="en-US" altLang="zh-CN" baseline="30000" dirty="0">
                <a:latin typeface="Times New Roman" panose="02020603050405020304" pitchFamily="18" charset="0"/>
                <a:ea typeface="华文中宋" panose="02010600040101010101" pitchFamily="2" charset="-122"/>
                <a:cs typeface="Times New Roman" panose="02020603050405020304" pitchFamily="18" charset="0"/>
              </a:rPr>
              <a:t> - 1</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 (i≥1)</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个结点</a:t>
            </a:r>
          </a:p>
          <a:p>
            <a:pPr lvl="2"/>
            <a:r>
              <a:rPr lang="zh-CN" altLang="en-US" dirty="0">
                <a:latin typeface="Times New Roman" panose="02020603050405020304" pitchFamily="18" charset="0"/>
                <a:ea typeface="华文中宋" panose="02010600040101010101" pitchFamily="2" charset="-122"/>
                <a:cs typeface="Times New Roman" panose="02020603050405020304" pitchFamily="18" charset="0"/>
              </a:rPr>
              <a:t>深度为 </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h </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的二叉树中至多含有 2</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baseline="30000" dirty="0">
                <a:latin typeface="Times New Roman" panose="02020603050405020304" pitchFamily="18" charset="0"/>
                <a:ea typeface="华文中宋" panose="02010600040101010101" pitchFamily="2" charset="-122"/>
                <a:cs typeface="Times New Roman" panose="02020603050405020304" pitchFamily="18" charset="0"/>
              </a:rPr>
              <a:t>h</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 1 个结点</a:t>
            </a:r>
          </a:p>
          <a:p>
            <a:pPr lvl="2"/>
            <a:r>
              <a:rPr lang="zh-CN" altLang="en-US" dirty="0">
                <a:latin typeface="Times New Roman" panose="02020603050405020304" pitchFamily="18" charset="0"/>
                <a:ea typeface="华文中宋" panose="02010600040101010101" pitchFamily="2" charset="-122"/>
                <a:cs typeface="Times New Roman" panose="02020603050405020304" pitchFamily="18" charset="0"/>
              </a:rPr>
              <a:t>在任意二叉树中，若有 </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n</a:t>
            </a:r>
            <a:r>
              <a:rPr lang="en-US" altLang="zh-CN" baseline="-25000" dirty="0">
                <a:latin typeface="Times New Roman" panose="02020603050405020304" pitchFamily="18" charset="0"/>
                <a:ea typeface="华文中宋" panose="02010600040101010101" pitchFamily="2" charset="-122"/>
                <a:cs typeface="Times New Roman" panose="02020603050405020304" pitchFamily="18" charset="0"/>
              </a:rPr>
              <a:t>0</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个叶子结点，</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n</a:t>
            </a:r>
            <a:r>
              <a:rPr lang="en-US" altLang="zh-CN" baseline="-25000" dirty="0">
                <a:latin typeface="Times New Roman" panose="02020603050405020304" pitchFamily="18" charset="0"/>
                <a:ea typeface="华文中宋" panose="02010600040101010101" pitchFamily="2" charset="-122"/>
                <a:cs typeface="Times New Roman" panose="02020603050405020304" pitchFamily="18" charset="0"/>
              </a:rPr>
              <a:t>2</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 个度为 2 的结点，则必有： </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n</a:t>
            </a:r>
            <a:r>
              <a:rPr lang="en-US" altLang="zh-CN" baseline="-25000" dirty="0">
                <a:latin typeface="Times New Roman" panose="02020603050405020304" pitchFamily="18" charset="0"/>
                <a:ea typeface="华文中宋" panose="02010600040101010101" pitchFamily="2" charset="-122"/>
                <a:cs typeface="Times New Roman" panose="02020603050405020304" pitchFamily="18" charset="0"/>
              </a:rPr>
              <a:t>0</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n</a:t>
            </a:r>
            <a:r>
              <a:rPr lang="en-US" altLang="zh-CN" baseline="-25000" dirty="0">
                <a:latin typeface="Times New Roman" panose="02020603050405020304" pitchFamily="18" charset="0"/>
                <a:ea typeface="华文中宋" panose="02010600040101010101" pitchFamily="2" charset="-122"/>
                <a:cs typeface="Times New Roman" panose="02020603050405020304" pitchFamily="18" charset="0"/>
              </a:rPr>
              <a:t>2</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 + 1</a:t>
            </a:r>
          </a:p>
          <a:p>
            <a:pPr lvl="2"/>
            <a:endParaRPr lang="zh-CN" altLang="en-US" dirty="0">
              <a:latin typeface="Times New Roman" panose="02020603050405020304" pitchFamily="18" charset="0"/>
              <a:ea typeface="华文中宋" panose="02010600040101010101" pitchFamily="2" charset="-122"/>
              <a:cs typeface="Times New Roman" panose="02020603050405020304" pitchFamily="18" charset="0"/>
            </a:endParaRPr>
          </a:p>
          <a:p>
            <a:pPr lvl="2">
              <a:buFontTx/>
              <a:buNone/>
            </a:pP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请见 </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P54 </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自学</a:t>
            </a:r>
          </a:p>
        </p:txBody>
      </p:sp>
      <p:sp>
        <p:nvSpPr>
          <p:cNvPr id="27650" name="灯片编号占位符 5">
            <a:extLst>
              <a:ext uri="{FF2B5EF4-FFF2-40B4-BE49-F238E27FC236}">
                <a16:creationId xmlns:a16="http://schemas.microsoft.com/office/drawing/2014/main" id="{C62DFE60-E1B6-4986-B30F-697EA7F8203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BD710CA9-709C-48A6-BA95-389201312737}" type="slidenum">
              <a:rPr lang="zh-CN" altLang="en-US">
                <a:solidFill>
                  <a:schemeClr val="bg2"/>
                </a:solidFill>
                <a:latin typeface="Arial" panose="020B0604020202020204" pitchFamily="34" charset="0"/>
              </a:rPr>
              <a:pPr/>
              <a:t>7</a:t>
            </a:fld>
            <a:endParaRPr lang="en-US" altLang="zh-CN">
              <a:solidFill>
                <a:schemeClr val="bg2"/>
              </a:solidFill>
            </a:endParaRPr>
          </a:p>
        </p:txBody>
      </p:sp>
      <p:pic>
        <p:nvPicPr>
          <p:cNvPr id="6" name="Picture 12" descr="Snap5">
            <a:extLst>
              <a:ext uri="{FF2B5EF4-FFF2-40B4-BE49-F238E27FC236}">
                <a16:creationId xmlns:a16="http://schemas.microsoft.com/office/drawing/2014/main" id="{CEDAC6D6-D77A-49B8-A93B-E689123C26B2}"/>
              </a:ext>
            </a:extLst>
          </p:cNvPr>
          <p:cNvPicPr>
            <a:picLocks noChangeAspect="1" noChangeArrowheads="1"/>
          </p:cNvPicPr>
          <p:nvPr/>
        </p:nvPicPr>
        <p:blipFill>
          <a:blip r:embed="rId3" cstate="print">
            <a:duotone>
              <a:prstClr val="black"/>
              <a:schemeClr val="accent1">
                <a:tint val="45000"/>
                <a:satMod val="400000"/>
              </a:schemeClr>
            </a:duotone>
            <a:lum contrast="99000"/>
            <a:extLst>
              <a:ext uri="{BEBA8EAE-BF5A-486C-A8C5-ECC9F3942E4B}">
                <a14:imgProps xmlns:a14="http://schemas.microsoft.com/office/drawing/2010/main">
                  <a14:imgLayer r:embed="rId4">
                    <a14:imgEffect>
                      <a14:saturation sat="0"/>
                    </a14:imgEffect>
                  </a14:imgLayer>
                </a14:imgProps>
              </a:ext>
            </a:extLst>
          </a:blip>
          <a:srcRect/>
          <a:stretch>
            <a:fillRect/>
          </a:stretch>
        </p:blipFill>
        <p:spPr bwMode="auto">
          <a:xfrm>
            <a:off x="3347864" y="3451714"/>
            <a:ext cx="5269611" cy="3125806"/>
          </a:xfrm>
          <a:prstGeom prst="rect">
            <a:avLst/>
          </a:prstGeom>
          <a:noFill/>
          <a:ln w="9525">
            <a:noFill/>
            <a:miter lim="800000"/>
            <a:headEnd/>
            <a:tailEnd/>
          </a:ln>
        </p:spPr>
      </p:pic>
      <p:sp>
        <p:nvSpPr>
          <p:cNvPr id="8" name="Rectangle 2">
            <a:extLst>
              <a:ext uri="{FF2B5EF4-FFF2-40B4-BE49-F238E27FC236}">
                <a16:creationId xmlns:a16="http://schemas.microsoft.com/office/drawing/2014/main" id="{67E71693-AD32-4FEC-A318-D233682B8541}"/>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3.5</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树与二叉树</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9700" name="Rectangle 11">
            <a:extLst>
              <a:ext uri="{FF2B5EF4-FFF2-40B4-BE49-F238E27FC236}">
                <a16:creationId xmlns:a16="http://schemas.microsoft.com/office/drawing/2014/main" id="{59359A48-C8F3-4E39-9B2F-EC3134C2E654}"/>
              </a:ext>
            </a:extLst>
          </p:cNvPr>
          <p:cNvSpPr>
            <a:spLocks noGrp="1" noChangeArrowheads="1"/>
          </p:cNvSpPr>
          <p:nvPr>
            <p:ph idx="1"/>
          </p:nvPr>
        </p:nvSpPr>
        <p:spPr>
          <a:xfrm>
            <a:off x="136525" y="1241549"/>
            <a:ext cx="8877300" cy="2403475"/>
          </a:xfrm>
        </p:spPr>
        <p:txBody>
          <a:bodyPr/>
          <a:lstStyle/>
          <a:p>
            <a:r>
              <a:rPr lang="zh-CN" altLang="en-US" dirty="0">
                <a:latin typeface="Times New Roman" panose="02020603050405020304" pitchFamily="18" charset="0"/>
                <a:ea typeface="华文中宋" panose="02010600040101010101" pitchFamily="2" charset="-122"/>
                <a:cs typeface="Times New Roman" panose="02020603050405020304" pitchFamily="18" charset="0"/>
              </a:rPr>
              <a:t>几种特殊形式的二叉树</a:t>
            </a:r>
          </a:p>
          <a:p>
            <a:pPr lvl="1"/>
            <a:r>
              <a:rPr lang="zh-CN" altLang="en-US"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满二叉树</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：深度为 </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h </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且含有 2</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baseline="30000" dirty="0">
                <a:latin typeface="Times New Roman" panose="02020603050405020304" pitchFamily="18" charset="0"/>
                <a:ea typeface="华文中宋" panose="02010600040101010101" pitchFamily="2" charset="-122"/>
                <a:cs typeface="Times New Roman" panose="02020603050405020304" pitchFamily="18" charset="0"/>
              </a:rPr>
              <a:t>h</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 1 个结点的二叉树</a:t>
            </a:r>
          </a:p>
          <a:p>
            <a:pPr lvl="2"/>
            <a:r>
              <a:rPr lang="zh-CN" altLang="en-US" dirty="0">
                <a:latin typeface="Times New Roman" panose="02020603050405020304" pitchFamily="18" charset="0"/>
                <a:ea typeface="华文中宋" panose="02010600040101010101" pitchFamily="2" charset="-122"/>
                <a:cs typeface="Times New Roman" panose="02020603050405020304" pitchFamily="18" charset="0"/>
              </a:rPr>
              <a:t>非叶子结点都有 2 个孩子结点</a:t>
            </a:r>
            <a:endParaRPr lang="en-US" altLang="zh-CN" dirty="0">
              <a:latin typeface="Times New Roman" panose="02020603050405020304" pitchFamily="18" charset="0"/>
              <a:ea typeface="华文中宋" panose="02010600040101010101" pitchFamily="2" charset="-122"/>
              <a:cs typeface="Times New Roman" panose="02020603050405020304" pitchFamily="18" charset="0"/>
            </a:endParaRPr>
          </a:p>
          <a:p>
            <a:pPr lvl="2"/>
            <a:r>
              <a:rPr lang="zh-CN" altLang="en-US" dirty="0">
                <a:latin typeface="Times New Roman" panose="02020603050405020304" pitchFamily="18" charset="0"/>
                <a:ea typeface="华文中宋" panose="02010600040101010101" pitchFamily="2" charset="-122"/>
                <a:cs typeface="Times New Roman" panose="02020603050405020304" pitchFamily="18" charset="0"/>
              </a:rPr>
              <a:t>结点编号：由上至下、从左到右</a:t>
            </a:r>
          </a:p>
        </p:txBody>
      </p:sp>
      <p:sp>
        <p:nvSpPr>
          <p:cNvPr id="29698" name="灯片编号占位符 5">
            <a:extLst>
              <a:ext uri="{FF2B5EF4-FFF2-40B4-BE49-F238E27FC236}">
                <a16:creationId xmlns:a16="http://schemas.microsoft.com/office/drawing/2014/main" id="{B8E55766-022F-49FE-8C47-8E181DDE3A5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17CB4848-5672-40DE-A980-1A707C4743C2}" type="slidenum">
              <a:rPr lang="zh-CN" altLang="en-US">
                <a:solidFill>
                  <a:schemeClr val="bg2"/>
                </a:solidFill>
                <a:latin typeface="Arial" panose="020B0604020202020204" pitchFamily="34" charset="0"/>
              </a:rPr>
              <a:pPr/>
              <a:t>8</a:t>
            </a:fld>
            <a:endParaRPr lang="en-US" altLang="zh-CN">
              <a:solidFill>
                <a:schemeClr val="bg2"/>
              </a:solidFill>
            </a:endParaRPr>
          </a:p>
        </p:txBody>
      </p:sp>
      <p:pic>
        <p:nvPicPr>
          <p:cNvPr id="25605" name="Picture 12" descr="Snap5">
            <a:extLst>
              <a:ext uri="{FF2B5EF4-FFF2-40B4-BE49-F238E27FC236}">
                <a16:creationId xmlns:a16="http://schemas.microsoft.com/office/drawing/2014/main" id="{C9AD189B-21CF-48ED-93ED-0B3586914ED6}"/>
              </a:ext>
            </a:extLst>
          </p:cNvPr>
          <p:cNvPicPr>
            <a:picLocks noChangeAspect="1" noChangeArrowheads="1"/>
          </p:cNvPicPr>
          <p:nvPr/>
        </p:nvPicPr>
        <p:blipFill>
          <a:blip r:embed="rId3" cstate="print">
            <a:duotone>
              <a:prstClr val="black"/>
              <a:schemeClr val="accent1">
                <a:tint val="45000"/>
                <a:satMod val="400000"/>
              </a:schemeClr>
            </a:duotone>
            <a:lum contrast="99000"/>
            <a:extLst>
              <a:ext uri="{BEBA8EAE-BF5A-486C-A8C5-ECC9F3942E4B}">
                <a14:imgProps xmlns:a14="http://schemas.microsoft.com/office/drawing/2010/main">
                  <a14:imgLayer r:embed="rId4">
                    <a14:imgEffect>
                      <a14:saturation sat="0"/>
                    </a14:imgEffect>
                  </a14:imgLayer>
                </a14:imgProps>
              </a:ext>
            </a:extLst>
          </a:blip>
          <a:srcRect/>
          <a:stretch>
            <a:fillRect/>
          </a:stretch>
        </p:blipFill>
        <p:spPr bwMode="auto">
          <a:xfrm>
            <a:off x="1619672" y="3359456"/>
            <a:ext cx="5472461" cy="3246132"/>
          </a:xfrm>
          <a:prstGeom prst="rect">
            <a:avLst/>
          </a:prstGeom>
          <a:noFill/>
          <a:ln w="9525">
            <a:noFill/>
            <a:miter lim="800000"/>
            <a:headEnd/>
            <a:tailEnd/>
          </a:ln>
        </p:spPr>
      </p:pic>
      <p:sp>
        <p:nvSpPr>
          <p:cNvPr id="8" name="Rectangle 2">
            <a:extLst>
              <a:ext uri="{FF2B5EF4-FFF2-40B4-BE49-F238E27FC236}">
                <a16:creationId xmlns:a16="http://schemas.microsoft.com/office/drawing/2014/main" id="{BD52E8EE-3623-4815-9103-180DC9E1132C}"/>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3.5</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树与二叉树</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1748" name="Rectangle 3">
            <a:extLst>
              <a:ext uri="{FF2B5EF4-FFF2-40B4-BE49-F238E27FC236}">
                <a16:creationId xmlns:a16="http://schemas.microsoft.com/office/drawing/2014/main" id="{D22F3C61-25C0-4651-8C75-BE15FABB58C0}"/>
              </a:ext>
            </a:extLst>
          </p:cNvPr>
          <p:cNvSpPr>
            <a:spLocks noGrp="1" noChangeArrowheads="1"/>
          </p:cNvSpPr>
          <p:nvPr>
            <p:ph idx="1"/>
          </p:nvPr>
        </p:nvSpPr>
        <p:spPr>
          <a:xfrm>
            <a:off x="142875" y="1233810"/>
            <a:ext cx="8534400" cy="1835150"/>
          </a:xfrm>
        </p:spPr>
        <p:txBody>
          <a:bodyPr/>
          <a:lstStyle/>
          <a:p>
            <a:pPr>
              <a:lnSpc>
                <a:spcPct val="90000"/>
              </a:lnSpc>
            </a:pP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几种特殊形式的二叉树</a:t>
            </a:r>
          </a:p>
          <a:p>
            <a:pPr lvl="1">
              <a:lnSpc>
                <a:spcPct val="90000"/>
              </a:lnSpc>
            </a:pPr>
            <a:r>
              <a:rPr lang="zh-CN" altLang="en-US"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完全二叉树</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：编号与满二叉树的编号一致</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定义</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a:t>
            </a:r>
            <a:endParaRPr lang="zh-CN" altLang="en-US" dirty="0">
              <a:latin typeface="Times New Roman" panose="02020603050405020304" pitchFamily="18" charset="0"/>
              <a:ea typeface="华文中宋" panose="02010600040101010101" pitchFamily="2" charset="-122"/>
              <a:cs typeface="Times New Roman" panose="02020603050405020304" pitchFamily="18" charset="0"/>
            </a:endParaRPr>
          </a:p>
          <a:p>
            <a:pPr lvl="2">
              <a:lnSpc>
                <a:spcPct val="90000"/>
              </a:lnSpc>
            </a:pP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但不要求“非叶子结点都有 2 个孩子结点”</a:t>
            </a:r>
          </a:p>
          <a:p>
            <a:pPr lvl="2">
              <a:lnSpc>
                <a:spcPct val="90000"/>
              </a:lnSpc>
            </a:pP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一个结点没有左孩子，就不能有右孩子</a:t>
            </a:r>
          </a:p>
        </p:txBody>
      </p:sp>
      <p:sp>
        <p:nvSpPr>
          <p:cNvPr id="31746" name="灯片编号占位符 5">
            <a:extLst>
              <a:ext uri="{FF2B5EF4-FFF2-40B4-BE49-F238E27FC236}">
                <a16:creationId xmlns:a16="http://schemas.microsoft.com/office/drawing/2014/main" id="{3B4627AB-38F0-41EF-9648-FAB44B047B6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97EA8EE7-E748-4609-AAA2-3995B01B56BF}" type="slidenum">
              <a:rPr lang="zh-CN" altLang="en-US">
                <a:solidFill>
                  <a:schemeClr val="bg2"/>
                </a:solidFill>
                <a:latin typeface="Arial" panose="020B0604020202020204" pitchFamily="34" charset="0"/>
              </a:rPr>
              <a:pPr/>
              <a:t>9</a:t>
            </a:fld>
            <a:endParaRPr lang="en-US" altLang="zh-CN">
              <a:solidFill>
                <a:schemeClr val="bg2"/>
              </a:solidFill>
            </a:endParaRPr>
          </a:p>
        </p:txBody>
      </p:sp>
      <p:pic>
        <p:nvPicPr>
          <p:cNvPr id="26629" name="Picture 6" descr="Snap6">
            <a:extLst>
              <a:ext uri="{FF2B5EF4-FFF2-40B4-BE49-F238E27FC236}">
                <a16:creationId xmlns:a16="http://schemas.microsoft.com/office/drawing/2014/main" id="{B2AF30B7-096D-4E8A-A027-244EDF3A6104}"/>
              </a:ext>
            </a:extLst>
          </p:cNvPr>
          <p:cNvPicPr>
            <a:picLocks noChangeAspect="1" noChangeArrowheads="1"/>
          </p:cNvPicPr>
          <p:nvPr/>
        </p:nvPicPr>
        <p:blipFill>
          <a:blip r:embed="rId3" cstate="print">
            <a:duotone>
              <a:prstClr val="black"/>
              <a:schemeClr val="accent1">
                <a:tint val="45000"/>
                <a:satMod val="400000"/>
              </a:schemeClr>
            </a:duotone>
            <a:lum contrast="100000"/>
            <a:extLst>
              <a:ext uri="{BEBA8EAE-BF5A-486C-A8C5-ECC9F3942E4B}">
                <a14:imgProps xmlns:a14="http://schemas.microsoft.com/office/drawing/2010/main">
                  <a14:imgLayer r:embed="rId4">
                    <a14:imgEffect>
                      <a14:saturation sat="0"/>
                    </a14:imgEffect>
                  </a14:imgLayer>
                </a14:imgProps>
              </a:ext>
            </a:extLst>
          </a:blip>
          <a:srcRect/>
          <a:stretch>
            <a:fillRect/>
          </a:stretch>
        </p:blipFill>
        <p:spPr bwMode="auto">
          <a:xfrm>
            <a:off x="467544" y="3280246"/>
            <a:ext cx="4319587" cy="2813050"/>
          </a:xfrm>
          <a:prstGeom prst="rect">
            <a:avLst/>
          </a:prstGeom>
          <a:noFill/>
          <a:ln w="9525">
            <a:noFill/>
            <a:miter lim="800000"/>
            <a:headEnd/>
            <a:tailEnd/>
          </a:ln>
        </p:spPr>
      </p:pic>
      <p:pic>
        <p:nvPicPr>
          <p:cNvPr id="26630" name="Picture 7" descr="Snap7">
            <a:extLst>
              <a:ext uri="{FF2B5EF4-FFF2-40B4-BE49-F238E27FC236}">
                <a16:creationId xmlns:a16="http://schemas.microsoft.com/office/drawing/2014/main" id="{1F33C9AB-E43E-4E3C-B89F-C27C80F14136}"/>
              </a:ext>
            </a:extLst>
          </p:cNvPr>
          <p:cNvPicPr>
            <a:picLocks noChangeAspect="1" noChangeArrowheads="1"/>
          </p:cNvPicPr>
          <p:nvPr/>
        </p:nvPicPr>
        <p:blipFill>
          <a:blip r:embed="rId5" cstate="print">
            <a:duotone>
              <a:prstClr val="black"/>
              <a:schemeClr val="accent1">
                <a:tint val="45000"/>
                <a:satMod val="400000"/>
              </a:schemeClr>
            </a:duotone>
            <a:lum contrast="100000"/>
            <a:extLst>
              <a:ext uri="{BEBA8EAE-BF5A-486C-A8C5-ECC9F3942E4B}">
                <a14:imgProps xmlns:a14="http://schemas.microsoft.com/office/drawing/2010/main">
                  <a14:imgLayer r:embed="rId6">
                    <a14:imgEffect>
                      <a14:saturation sat="0"/>
                    </a14:imgEffect>
                  </a14:imgLayer>
                </a14:imgProps>
              </a:ext>
            </a:extLst>
          </a:blip>
          <a:srcRect/>
          <a:stretch>
            <a:fillRect/>
          </a:stretch>
        </p:blipFill>
        <p:spPr bwMode="auto">
          <a:xfrm>
            <a:off x="4750817" y="3508846"/>
            <a:ext cx="4357687" cy="2584450"/>
          </a:xfrm>
          <a:prstGeom prst="rect">
            <a:avLst/>
          </a:prstGeom>
          <a:noFill/>
          <a:ln w="9525">
            <a:noFill/>
            <a:miter lim="800000"/>
            <a:headEnd/>
            <a:tailEnd/>
          </a:ln>
        </p:spPr>
      </p:pic>
      <p:sp>
        <p:nvSpPr>
          <p:cNvPr id="31751" name="Text Box 8">
            <a:extLst>
              <a:ext uri="{FF2B5EF4-FFF2-40B4-BE49-F238E27FC236}">
                <a16:creationId xmlns:a16="http://schemas.microsoft.com/office/drawing/2014/main" id="{71E1C722-5638-477F-B55D-D53BBD0D6305}"/>
              </a:ext>
            </a:extLst>
          </p:cNvPr>
          <p:cNvSpPr txBox="1">
            <a:spLocks noChangeArrowheads="1"/>
          </p:cNvSpPr>
          <p:nvPr/>
        </p:nvSpPr>
        <p:spPr bwMode="auto">
          <a:xfrm>
            <a:off x="1439449" y="6154886"/>
            <a:ext cx="6704840" cy="298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17998" tIns="10799" rIns="17998" bIns="10799">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zh-CN" altLang="en-US" sz="1800" b="1" dirty="0">
                <a:latin typeface="华文中宋" panose="02010600040101010101" pitchFamily="2" charset="-122"/>
                <a:ea typeface="华文中宋" panose="02010600040101010101" pitchFamily="2" charset="-122"/>
              </a:rPr>
              <a:t>完全二叉树                                                     非完全二叉树</a:t>
            </a:r>
            <a:endParaRPr lang="en-US" altLang="zh-CN" sz="1800" b="1" dirty="0">
              <a:latin typeface="华文中宋" panose="02010600040101010101" pitchFamily="2" charset="-122"/>
              <a:ea typeface="华文中宋" panose="02010600040101010101" pitchFamily="2" charset="-122"/>
            </a:endParaRPr>
          </a:p>
        </p:txBody>
      </p:sp>
      <p:sp>
        <p:nvSpPr>
          <p:cNvPr id="10" name="Rectangle 2">
            <a:extLst>
              <a:ext uri="{FF2B5EF4-FFF2-40B4-BE49-F238E27FC236}">
                <a16:creationId xmlns:a16="http://schemas.microsoft.com/office/drawing/2014/main" id="{6D7164B8-0CC0-4FA3-B77D-8A092BD0C558}"/>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3.5</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树与二叉树</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先进半导体制程课程-1</Template>
  <TotalTime>24180</TotalTime>
  <Words>3035</Words>
  <Application>Microsoft Office PowerPoint</Application>
  <PresentationFormat>全屏显示(4:3)</PresentationFormat>
  <Paragraphs>404</Paragraphs>
  <Slides>28</Slides>
  <Notes>20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28</vt:i4>
      </vt:variant>
    </vt:vector>
  </HeadingPairs>
  <TitlesOfParts>
    <vt:vector size="38" baseType="lpstr">
      <vt:lpstr>Bookman</vt:lpstr>
      <vt:lpstr>黑体</vt:lpstr>
      <vt:lpstr>华文宋体</vt:lpstr>
      <vt:lpstr>华文中宋</vt:lpstr>
      <vt:lpstr>宋体</vt:lpstr>
      <vt:lpstr>Arial</vt:lpstr>
      <vt:lpstr>Calibri</vt:lpstr>
      <vt:lpstr>Times New Roman</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End</vt:lpstr>
    </vt:vector>
  </TitlesOfParts>
  <Company>The Hong Kong Polytechnic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Computing</dc:title>
  <dc:creator>Department of Computing</dc:creator>
  <cp:lastModifiedBy>zhanglei</cp:lastModifiedBy>
  <cp:revision>1069</cp:revision>
  <dcterms:created xsi:type="dcterms:W3CDTF">1999-12-08T03:20:02Z</dcterms:created>
  <dcterms:modified xsi:type="dcterms:W3CDTF">2023-05-18T10:36:33Z</dcterms:modified>
</cp:coreProperties>
</file>